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46"/>
  </p:notesMasterIdLst>
  <p:handoutMasterIdLst>
    <p:handoutMasterId r:id="rId47"/>
  </p:handoutMasterIdLst>
  <p:sldIdLst>
    <p:sldId id="462" r:id="rId2"/>
    <p:sldId id="259" r:id="rId3"/>
    <p:sldId id="459" r:id="rId4"/>
    <p:sldId id="395" r:id="rId5"/>
    <p:sldId id="472" r:id="rId6"/>
    <p:sldId id="468" r:id="rId7"/>
    <p:sldId id="469" r:id="rId8"/>
    <p:sldId id="470" r:id="rId9"/>
    <p:sldId id="471" r:id="rId10"/>
    <p:sldId id="396" r:id="rId11"/>
    <p:sldId id="473" r:id="rId12"/>
    <p:sldId id="474" r:id="rId13"/>
    <p:sldId id="475" r:id="rId14"/>
    <p:sldId id="477" r:id="rId15"/>
    <p:sldId id="478" r:id="rId16"/>
    <p:sldId id="479" r:id="rId17"/>
    <p:sldId id="480" r:id="rId18"/>
    <p:sldId id="481" r:id="rId19"/>
    <p:sldId id="483" r:id="rId20"/>
    <p:sldId id="482" r:id="rId21"/>
    <p:sldId id="484" r:id="rId22"/>
    <p:sldId id="485" r:id="rId23"/>
    <p:sldId id="486" r:id="rId24"/>
    <p:sldId id="487" r:id="rId25"/>
    <p:sldId id="342" r:id="rId26"/>
    <p:sldId id="491" r:id="rId27"/>
    <p:sldId id="492" r:id="rId28"/>
    <p:sldId id="465" r:id="rId29"/>
    <p:sldId id="495" r:id="rId30"/>
    <p:sldId id="496" r:id="rId31"/>
    <p:sldId id="419" r:id="rId32"/>
    <p:sldId id="497" r:id="rId33"/>
    <p:sldId id="498" r:id="rId34"/>
    <p:sldId id="499" r:id="rId35"/>
    <p:sldId id="421" r:id="rId36"/>
    <p:sldId id="423" r:id="rId37"/>
    <p:sldId id="313" r:id="rId38"/>
    <p:sldId id="501" r:id="rId39"/>
    <p:sldId id="314" r:id="rId40"/>
    <p:sldId id="415" r:id="rId41"/>
    <p:sldId id="503" r:id="rId42"/>
    <p:sldId id="315" r:id="rId43"/>
    <p:sldId id="505" r:id="rId44"/>
    <p:sldId id="506" r:id="rId45"/>
  </p:sldIdLst>
  <p:sldSz cx="9144000" cy="6858000" type="screen4x3"/>
  <p:notesSz cx="6881813" cy="9710738"/>
  <p:defaultTextStyle>
    <a:defPPr>
      <a:defRPr lang="es-PY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FF"/>
    <a:srgbClr val="006600"/>
    <a:srgbClr val="00FF00"/>
    <a:srgbClr val="00FFFF"/>
    <a:srgbClr val="FF66FF"/>
    <a:srgbClr val="FFCCCC"/>
    <a:srgbClr val="0000FF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142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85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Y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97313" y="0"/>
            <a:ext cx="2982912" cy="4857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219D44-BF75-4F41-AC3D-E64271F977AF}" type="datetimeFigureOut">
              <a:rPr lang="es-PY" smtClean="0"/>
              <a:pPr/>
              <a:t>24/7/2020</a:t>
            </a:fld>
            <a:endParaRPr lang="es-PY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223375"/>
            <a:ext cx="2982913" cy="485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Y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97313" y="9223375"/>
            <a:ext cx="2982912" cy="4857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FE1757-EF15-4045-BB3B-3859D88E68C3}" type="slidenum">
              <a:rPr lang="es-PY" smtClean="0"/>
              <a:pPr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40094969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85537"/>
          </a:xfrm>
          <a:prstGeom prst="rect">
            <a:avLst/>
          </a:prstGeom>
        </p:spPr>
        <p:txBody>
          <a:bodyPr vert="horz" lIns="94814" tIns="47407" rIns="94814" bIns="47407" rtlCol="0"/>
          <a:lstStyle>
            <a:lvl1pPr algn="l">
              <a:defRPr sz="1200"/>
            </a:lvl1pPr>
          </a:lstStyle>
          <a:p>
            <a:endParaRPr lang="es-PY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85537"/>
          </a:xfrm>
          <a:prstGeom prst="rect">
            <a:avLst/>
          </a:prstGeom>
        </p:spPr>
        <p:txBody>
          <a:bodyPr vert="horz" lIns="94814" tIns="47407" rIns="94814" bIns="47407" rtlCol="0"/>
          <a:lstStyle>
            <a:lvl1pPr algn="r">
              <a:defRPr sz="1200"/>
            </a:lvl1pPr>
          </a:lstStyle>
          <a:p>
            <a:fld id="{B6F5E973-A5FA-4868-B62B-F2C26F7770FA}" type="datetimeFigureOut">
              <a:rPr lang="es-PY" smtClean="0"/>
              <a:pPr/>
              <a:t>24/7/2020</a:t>
            </a:fld>
            <a:endParaRPr lang="es-PY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014413" y="728663"/>
            <a:ext cx="4854575" cy="3641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14" tIns="47407" rIns="94814" bIns="47407" rtlCol="0" anchor="ctr"/>
          <a:lstStyle/>
          <a:p>
            <a:endParaRPr lang="es-PY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8182" y="4612601"/>
            <a:ext cx="5505450" cy="4369832"/>
          </a:xfrm>
          <a:prstGeom prst="rect">
            <a:avLst/>
          </a:prstGeom>
        </p:spPr>
        <p:txBody>
          <a:bodyPr vert="horz" lIns="94814" tIns="47407" rIns="94814" bIns="47407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Y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223516"/>
            <a:ext cx="2982119" cy="485537"/>
          </a:xfrm>
          <a:prstGeom prst="rect">
            <a:avLst/>
          </a:prstGeom>
        </p:spPr>
        <p:txBody>
          <a:bodyPr vert="horz" lIns="94814" tIns="47407" rIns="94814" bIns="47407" rtlCol="0" anchor="b"/>
          <a:lstStyle>
            <a:lvl1pPr algn="l">
              <a:defRPr sz="1200"/>
            </a:lvl1pPr>
          </a:lstStyle>
          <a:p>
            <a:endParaRPr lang="es-PY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98102" y="9223516"/>
            <a:ext cx="2982119" cy="485537"/>
          </a:xfrm>
          <a:prstGeom prst="rect">
            <a:avLst/>
          </a:prstGeom>
        </p:spPr>
        <p:txBody>
          <a:bodyPr vert="horz" lIns="94814" tIns="47407" rIns="94814" bIns="47407" rtlCol="0" anchor="b"/>
          <a:lstStyle>
            <a:lvl1pPr algn="r">
              <a:defRPr sz="1200"/>
            </a:lvl1pPr>
          </a:lstStyle>
          <a:p>
            <a:fld id="{41EFCE47-47B6-4D0C-984E-509BE6FF0FAF}" type="slidenum">
              <a:rPr lang="es-PY" smtClean="0"/>
              <a:pPr/>
              <a:t>‹Nº›</a:t>
            </a:fld>
            <a:endParaRPr lang="es-PY"/>
          </a:p>
        </p:txBody>
      </p:sp>
    </p:spTree>
    <p:extLst>
      <p:ext uri="{BB962C8B-B14F-4D97-AF65-F5344CB8AC3E}">
        <p14:creationId xmlns:p14="http://schemas.microsoft.com/office/powerpoint/2010/main" val="926379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Y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FCE47-47B6-4D0C-984E-509BE6FF0FAF}" type="slidenum">
              <a:rPr lang="es-PY" smtClean="0"/>
              <a:pPr/>
              <a:t>2</a:t>
            </a:fld>
            <a:endParaRPr lang="es-PY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Y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FCE47-47B6-4D0C-984E-509BE6FF0FAF}" type="slidenum">
              <a:rPr lang="es-PY" smtClean="0"/>
              <a:pPr/>
              <a:t>19</a:t>
            </a:fld>
            <a:endParaRPr lang="es-PY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Y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FCE47-47B6-4D0C-984E-509BE6FF0FAF}" type="slidenum">
              <a:rPr lang="es-PY" smtClean="0"/>
              <a:pPr/>
              <a:t>25</a:t>
            </a:fld>
            <a:endParaRPr lang="es-PY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Y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FCE47-47B6-4D0C-984E-509BE6FF0FAF}" type="slidenum">
              <a:rPr lang="es-PY" smtClean="0"/>
              <a:pPr/>
              <a:t>37</a:t>
            </a:fld>
            <a:endParaRPr lang="es-PY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Y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FCE47-47B6-4D0C-984E-509BE6FF0FAF}" type="slidenum">
              <a:rPr lang="es-PY" smtClean="0"/>
              <a:pPr/>
              <a:t>39</a:t>
            </a:fld>
            <a:endParaRPr lang="es-PY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Y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FCE47-47B6-4D0C-984E-509BE6FF0FAF}" type="slidenum">
              <a:rPr lang="es-PY" smtClean="0"/>
              <a:pPr/>
              <a:t>42</a:t>
            </a:fld>
            <a:endParaRPr lang="es-PY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16387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PY"/>
            </a:p>
          </p:txBody>
        </p:sp>
        <p:sp>
          <p:nvSpPr>
            <p:cNvPr id="16388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PY"/>
            </a:p>
          </p:txBody>
        </p:sp>
        <p:sp>
          <p:nvSpPr>
            <p:cNvPr id="16389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PY"/>
            </a:p>
          </p:txBody>
        </p:sp>
        <p:sp>
          <p:nvSpPr>
            <p:cNvPr id="16390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PY"/>
            </a:p>
          </p:txBody>
        </p:sp>
        <p:sp>
          <p:nvSpPr>
            <p:cNvPr id="16391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PY"/>
            </a:p>
          </p:txBody>
        </p:sp>
        <p:sp>
          <p:nvSpPr>
            <p:cNvPr id="16392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PY"/>
            </a:p>
          </p:txBody>
        </p:sp>
        <p:sp>
          <p:nvSpPr>
            <p:cNvPr id="16393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PY"/>
            </a:p>
          </p:txBody>
        </p:sp>
      </p:grpSp>
      <p:sp>
        <p:nvSpPr>
          <p:cNvPr id="16394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16395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16396" name="Rectangle 12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B5F376E8-45C3-46F5-8977-40F12003012A}" type="datetime1">
              <a:rPr lang="es-PY" smtClean="0"/>
              <a:t>24/7/2020</a:t>
            </a:fld>
            <a:endParaRPr lang="es-PY"/>
          </a:p>
        </p:txBody>
      </p:sp>
      <p:sp>
        <p:nvSpPr>
          <p:cNvPr id="16397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s-PY"/>
          </a:p>
        </p:txBody>
      </p:sp>
      <p:sp>
        <p:nvSpPr>
          <p:cNvPr id="16398" name="Rectangle 1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AE8260CB-A08E-4B04-A460-5B23DFC6EDE6}" type="slidenum">
              <a:rPr lang="es-PY" smtClean="0"/>
              <a:pPr/>
              <a:t>‹Nº›</a:t>
            </a:fld>
            <a:endParaRPr lang="es-PY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Y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2687934-F874-46B2-AD26-72F5E00E91CB}" type="datetime1">
              <a:rPr lang="es-PY" smtClean="0"/>
              <a:t>24/7/2020</a:t>
            </a:fld>
            <a:endParaRPr lang="es-PY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PY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8260CB-A08E-4B04-A460-5B23DFC6EDE6}" type="slidenum">
              <a:rPr lang="es-PY" smtClean="0"/>
              <a:pPr/>
              <a:t>‹Nº›</a:t>
            </a:fld>
            <a:endParaRPr lang="es-PY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Y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9F0D8F7-F0B5-49D3-89E3-A78B81A65E9D}" type="datetime1">
              <a:rPr lang="es-PY" smtClean="0"/>
              <a:t>24/7/2020</a:t>
            </a:fld>
            <a:endParaRPr lang="es-PY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PY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8260CB-A08E-4B04-A460-5B23DFC6EDE6}" type="slidenum">
              <a:rPr lang="es-PY" smtClean="0"/>
              <a:pPr/>
              <a:t>‹Nº›</a:t>
            </a:fld>
            <a:endParaRPr lang="es-PY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Y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Y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Y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CC186A7-15C8-4CE9-849D-CF218F8E03E2}" type="datetime1">
              <a:rPr lang="es-PY" smtClean="0"/>
              <a:t>24/7/2020</a:t>
            </a:fld>
            <a:endParaRPr lang="es-PY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PY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8260CB-A08E-4B04-A460-5B23DFC6EDE6}" type="slidenum">
              <a:rPr lang="es-PY" smtClean="0"/>
              <a:pPr/>
              <a:t>‹Nº›</a:t>
            </a:fld>
            <a:endParaRPr lang="es-PY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Y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Y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Y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7DC4BE8-FACB-459E-8B23-ED3BE3873924}" type="datetime1">
              <a:rPr lang="es-PY" smtClean="0"/>
              <a:t>24/7/2020</a:t>
            </a:fld>
            <a:endParaRPr lang="es-PY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PY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8260CB-A08E-4B04-A460-5B23DFC6EDE6}" type="slidenum">
              <a:rPr lang="es-PY" smtClean="0"/>
              <a:pPr/>
              <a:t>‹Nº›</a:t>
            </a:fld>
            <a:endParaRPr lang="es-PY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Y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BFAF9E0-BA4E-4F7D-A6C1-F73B6F4CC681}" type="datetime1">
              <a:rPr lang="es-PY" smtClean="0"/>
              <a:t>24/7/2020</a:t>
            </a:fld>
            <a:endParaRPr lang="es-PY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PY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8260CB-A08E-4B04-A460-5B23DFC6EDE6}" type="slidenum">
              <a:rPr lang="es-PY" smtClean="0"/>
              <a:pPr/>
              <a:t>‹Nº›</a:t>
            </a:fld>
            <a:endParaRPr lang="es-PY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04630EA-7FC8-4B40-A71F-C8679CCA8E5E}" type="datetime1">
              <a:rPr lang="es-PY" smtClean="0"/>
              <a:t>24/7/2020</a:t>
            </a:fld>
            <a:endParaRPr lang="es-PY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PY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8260CB-A08E-4B04-A460-5B23DFC6EDE6}" type="slidenum">
              <a:rPr lang="es-PY" smtClean="0"/>
              <a:pPr/>
              <a:t>‹Nº›</a:t>
            </a:fld>
            <a:endParaRPr lang="es-PY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Y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43D332D-B6EE-476F-AA02-0EA2F91F51F2}" type="datetime1">
              <a:rPr lang="es-PY" smtClean="0"/>
              <a:t>24/7/2020</a:t>
            </a:fld>
            <a:endParaRPr lang="es-PY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PY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8260CB-A08E-4B04-A460-5B23DFC6EDE6}" type="slidenum">
              <a:rPr lang="es-PY" smtClean="0"/>
              <a:pPr/>
              <a:t>‹Nº›</a:t>
            </a:fld>
            <a:endParaRPr lang="es-PY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Y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PY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254F582-A462-476D-BB05-7023BDE7A1B4}" type="datetime1">
              <a:rPr lang="es-PY" smtClean="0"/>
              <a:t>24/7/2020</a:t>
            </a:fld>
            <a:endParaRPr lang="es-PY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PY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8260CB-A08E-4B04-A460-5B23DFC6EDE6}" type="slidenum">
              <a:rPr lang="es-PY" smtClean="0"/>
              <a:pPr/>
              <a:t>‹Nº›</a:t>
            </a:fld>
            <a:endParaRPr lang="es-PY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Y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Y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AFF7757-F4BF-4AC3-AC43-37EC21C99FB7}" type="datetime1">
              <a:rPr lang="es-PY" smtClean="0"/>
              <a:t>24/7/2020</a:t>
            </a:fld>
            <a:endParaRPr lang="es-PY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PY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8260CB-A08E-4B04-A460-5B23DFC6EDE6}" type="slidenum">
              <a:rPr lang="es-PY" smtClean="0"/>
              <a:pPr/>
              <a:t>‹Nº›</a:t>
            </a:fld>
            <a:endParaRPr lang="es-PY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Y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Y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3237401-1883-4118-98CC-E866C40C4BBA}" type="datetime1">
              <a:rPr lang="es-PY" smtClean="0"/>
              <a:t>24/7/2020</a:t>
            </a:fld>
            <a:endParaRPr lang="es-PY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PY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8260CB-A08E-4B04-A460-5B23DFC6EDE6}" type="slidenum">
              <a:rPr lang="es-PY" smtClean="0"/>
              <a:pPr/>
              <a:t>‹Nº›</a:t>
            </a:fld>
            <a:endParaRPr lang="es-PY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15363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PY"/>
            </a:p>
          </p:txBody>
        </p:sp>
        <p:sp>
          <p:nvSpPr>
            <p:cNvPr id="15364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PY"/>
            </a:p>
          </p:txBody>
        </p:sp>
        <p:sp>
          <p:nvSpPr>
            <p:cNvPr id="15365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PY"/>
            </a:p>
          </p:txBody>
        </p:sp>
        <p:sp>
          <p:nvSpPr>
            <p:cNvPr id="15366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PY"/>
            </a:p>
          </p:txBody>
        </p:sp>
        <p:sp>
          <p:nvSpPr>
            <p:cNvPr id="15367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PY"/>
            </a:p>
          </p:txBody>
        </p:sp>
        <p:sp>
          <p:nvSpPr>
            <p:cNvPr id="15368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PY"/>
            </a:p>
          </p:txBody>
        </p:sp>
        <p:sp>
          <p:nvSpPr>
            <p:cNvPr id="15369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PY"/>
            </a:p>
          </p:txBody>
        </p:sp>
      </p:grpSp>
      <p:sp>
        <p:nvSpPr>
          <p:cNvPr id="15370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  <a:endParaRPr lang="en-US" smtClean="0"/>
          </a:p>
        </p:txBody>
      </p:sp>
      <p:sp>
        <p:nvSpPr>
          <p:cNvPr id="15371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smtClean="0"/>
          </a:p>
        </p:txBody>
      </p:sp>
      <p:sp>
        <p:nvSpPr>
          <p:cNvPr id="15372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fld id="{333B4828-B61F-49C4-B3B7-61A8AD475C8E}" type="datetime1">
              <a:rPr lang="es-PY" smtClean="0"/>
              <a:t>24/7/2020</a:t>
            </a:fld>
            <a:endParaRPr lang="es-PY"/>
          </a:p>
        </p:txBody>
      </p:sp>
      <p:sp>
        <p:nvSpPr>
          <p:cNvPr id="15373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endParaRPr lang="es-PY"/>
          </a:p>
        </p:txBody>
      </p:sp>
      <p:sp>
        <p:nvSpPr>
          <p:cNvPr id="15374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fld id="{AE8260CB-A08E-4B04-A460-5B23DFC6EDE6}" type="slidenum">
              <a:rPr lang="es-PY" smtClean="0"/>
              <a:pPr/>
              <a:t>‹Nº›</a:t>
            </a:fld>
            <a:endParaRPr lang="es-PY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9pPr>
    </p:bodyStyle>
    <p:otherStyle>
      <a:defPPr>
        <a:defRPr lang="es-P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>
            <a:spLocks noGrp="1"/>
          </p:cNvSpPr>
          <p:nvPr>
            <p:ph idx="1"/>
          </p:nvPr>
        </p:nvSpPr>
        <p:spPr>
          <a:xfrm>
            <a:off x="1115616" y="1916832"/>
            <a:ext cx="6984776" cy="1584176"/>
          </a:xfrm>
          <a:solidFill>
            <a:srgbClr val="FF0000"/>
          </a:solidFill>
        </p:spPr>
        <p:txBody>
          <a:bodyPr/>
          <a:lstStyle/>
          <a:p>
            <a:pPr marL="0" indent="0" algn="ctr">
              <a:buNone/>
            </a:pPr>
            <a:r>
              <a:rPr lang="es-ES" sz="8000" b="1" dirty="0" smtClean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itchFamily="34" charset="0"/>
              </a:rPr>
              <a:t>HÍGADO</a:t>
            </a:r>
            <a:endParaRPr lang="es-ES" sz="8000" b="1" dirty="0">
              <a:ln w="17780" cmpd="sng">
                <a:solidFill>
                  <a:schemeClr val="bg1"/>
                </a:solidFill>
                <a:prstDash val="solid"/>
                <a:miter lim="800000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" pitchFamily="34" charset="0"/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DF863-0EA4-4518-AB34-D76143DA1B40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6883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260CB-A08E-4B04-A460-5B23DFC6EDE6}" type="slidenum">
              <a:rPr lang="es-PY" smtClean="0"/>
              <a:pPr/>
              <a:t>2</a:t>
            </a:fld>
            <a:endParaRPr lang="es-PY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 l="52794" t="26060" r="31375" b="31028"/>
          <a:stretch>
            <a:fillRect/>
          </a:stretch>
        </p:blipFill>
        <p:spPr bwMode="auto">
          <a:xfrm>
            <a:off x="5436096" y="476672"/>
            <a:ext cx="3384376" cy="5375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1 Rectángulo"/>
          <p:cNvSpPr/>
          <p:nvPr/>
        </p:nvSpPr>
        <p:spPr>
          <a:xfrm>
            <a:off x="1187624" y="188640"/>
            <a:ext cx="2512227" cy="769441"/>
          </a:xfrm>
          <a:prstGeom prst="rect">
            <a:avLst/>
          </a:prstGeom>
          <a:solidFill>
            <a:srgbClr val="660066"/>
          </a:solidFill>
        </p:spPr>
        <p:txBody>
          <a:bodyPr wrap="none">
            <a:spAutoFit/>
          </a:bodyPr>
          <a:lstStyle/>
          <a:p>
            <a:pPr algn="ctr"/>
            <a:r>
              <a:rPr lang="es-ES" sz="4400" b="1" dirty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itchFamily="34" charset="0"/>
              </a:rPr>
              <a:t>HÍGADO</a:t>
            </a:r>
          </a:p>
        </p:txBody>
      </p:sp>
      <p:sp>
        <p:nvSpPr>
          <p:cNvPr id="5" name="4 Rectángulo"/>
          <p:cNvSpPr/>
          <p:nvPr/>
        </p:nvSpPr>
        <p:spPr>
          <a:xfrm>
            <a:off x="931569" y="1112692"/>
            <a:ext cx="3024336" cy="707886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s-ES" sz="2000" b="1" dirty="0">
                <a:latin typeface="Comic Sans MS" pitchFamily="66" charset="0"/>
              </a:rPr>
              <a:t>Es una glándula anexa al tubo digestivo</a:t>
            </a:r>
            <a:endParaRPr lang="es-PY" sz="2000" b="1" dirty="0">
              <a:latin typeface="Comic Sans MS" pitchFamily="66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157737" y="2132856"/>
            <a:ext cx="504056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§"/>
            </a:pPr>
            <a:r>
              <a:rPr lang="es-ES" sz="2000" b="1" dirty="0">
                <a:latin typeface="Comic Sans MS" pitchFamily="66" charset="0"/>
              </a:rPr>
              <a:t>Es la glándula más grande del </a:t>
            </a:r>
            <a:r>
              <a:rPr lang="es-ES" sz="2000" b="1" dirty="0" smtClean="0">
                <a:latin typeface="Comic Sans MS" pitchFamily="66" charset="0"/>
              </a:rPr>
              <a:t>cuerpo</a:t>
            </a:r>
          </a:p>
          <a:p>
            <a:pPr marL="285750" lvl="0" indent="-285750">
              <a:buFont typeface="Wingdings" pitchFamily="2" charset="2"/>
              <a:buChar char="§"/>
            </a:pPr>
            <a:endParaRPr lang="es-ES" sz="2000" b="1" dirty="0" smtClean="0">
              <a:latin typeface="Comic Sans MS" pitchFamily="66" charset="0"/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es-ES" sz="2000" b="1" dirty="0" smtClean="0">
                <a:latin typeface="Comic Sans MS" pitchFamily="66" charset="0"/>
              </a:rPr>
              <a:t>Pesa </a:t>
            </a:r>
            <a:r>
              <a:rPr lang="es-ES" sz="2000" b="1" dirty="0" smtClean="0">
                <a:solidFill>
                  <a:srgbClr val="FFFF00"/>
                </a:solidFill>
                <a:latin typeface="Comic Sans MS" pitchFamily="66" charset="0"/>
              </a:rPr>
              <a:t>1500 g</a:t>
            </a:r>
            <a:endParaRPr lang="es-PY" sz="20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157737" y="3399506"/>
            <a:ext cx="45582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§"/>
            </a:pPr>
            <a:r>
              <a:rPr lang="es-ES" sz="2000" b="1" dirty="0">
                <a:latin typeface="Comic Sans MS" pitchFamily="66" charset="0"/>
              </a:rPr>
              <a:t>Su producto de secreción es la </a:t>
            </a:r>
            <a:r>
              <a:rPr lang="es-ES" sz="2000" b="1" dirty="0" smtClean="0">
                <a:solidFill>
                  <a:srgbClr val="00FFFF"/>
                </a:solidFill>
                <a:latin typeface="Comic Sans MS" pitchFamily="66" charset="0"/>
              </a:rPr>
              <a:t>BILIS,</a:t>
            </a:r>
            <a:r>
              <a:rPr lang="es-ES" sz="2000" b="1" dirty="0" smtClean="0">
                <a:latin typeface="Comic Sans MS" pitchFamily="66" charset="0"/>
              </a:rPr>
              <a:t> </a:t>
            </a:r>
            <a:r>
              <a:rPr lang="es-ES" sz="2000" b="1" dirty="0">
                <a:latin typeface="Comic Sans MS" pitchFamily="66" charset="0"/>
              </a:rPr>
              <a:t>que se vierte en la </a:t>
            </a: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2ª porción del duodeno </a:t>
            </a:r>
            <a:endParaRPr lang="es-PY" sz="20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235821" y="4653136"/>
            <a:ext cx="501720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§"/>
            </a:pPr>
            <a:r>
              <a:rPr lang="es-ES" sz="2000" b="1" dirty="0" smtClean="0">
                <a:latin typeface="Comic Sans MS" pitchFamily="66" charset="0"/>
              </a:rPr>
              <a:t>Tiene </a:t>
            </a:r>
            <a:r>
              <a:rPr lang="es-ES" sz="2000" b="1" dirty="0" smtClean="0">
                <a:solidFill>
                  <a:srgbClr val="00FFFF"/>
                </a:solidFill>
                <a:latin typeface="Comic Sans MS" pitchFamily="66" charset="0"/>
              </a:rPr>
              <a:t>DOBLE VASCULARIZACIÓN: </a:t>
            </a:r>
            <a:r>
              <a:rPr lang="es-ES" sz="2000" b="1" dirty="0" smtClean="0">
                <a:latin typeface="Comic Sans MS" pitchFamily="66" charset="0"/>
              </a:rPr>
              <a:t>funcional </a:t>
            </a:r>
            <a:r>
              <a:rPr lang="es-ES" sz="2000" b="1" dirty="0">
                <a:latin typeface="Comic Sans MS" pitchFamily="66" charset="0"/>
              </a:rPr>
              <a:t>y nutricia</a:t>
            </a:r>
            <a:endParaRPr lang="es-PY" sz="20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http://www.deporteynutricion.es/aparato%20digestiv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252" y="398093"/>
            <a:ext cx="4644515" cy="6192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260CB-A08E-4B04-A460-5B23DFC6EDE6}" type="slidenum">
              <a:rPr lang="es-PY" smtClean="0"/>
              <a:pPr/>
              <a:t>3</a:t>
            </a:fld>
            <a:endParaRPr lang="es-PY"/>
          </a:p>
        </p:txBody>
      </p:sp>
      <p:sp>
        <p:nvSpPr>
          <p:cNvPr id="8" name="7 Rectángulo"/>
          <p:cNvSpPr/>
          <p:nvPr/>
        </p:nvSpPr>
        <p:spPr>
          <a:xfrm>
            <a:off x="539552" y="260648"/>
            <a:ext cx="2558714" cy="52322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lvl="0"/>
            <a:r>
              <a:rPr lang="es-ES" sz="2800" b="1" dirty="0" smtClean="0">
                <a:solidFill>
                  <a:schemeClr val="bg2"/>
                </a:solidFill>
                <a:latin typeface="Comic Sans MS" pitchFamily="66" charset="0"/>
              </a:rPr>
              <a:t>SITUACIÓN:</a:t>
            </a:r>
            <a:endParaRPr lang="es-ES" sz="2800" b="1" dirty="0">
              <a:solidFill>
                <a:schemeClr val="bg2"/>
              </a:solidFill>
              <a:latin typeface="Comic Sans MS" pitchFamily="66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251520" y="1052736"/>
            <a:ext cx="381642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§"/>
            </a:pPr>
            <a:r>
              <a:rPr lang="es-ES" sz="2000" b="1" dirty="0" smtClean="0">
                <a:latin typeface="Comic Sans MS" pitchFamily="66" charset="0"/>
              </a:rPr>
              <a:t>Debajo </a:t>
            </a:r>
            <a:r>
              <a:rPr lang="es-ES" sz="2000" b="1" dirty="0">
                <a:latin typeface="Comic Sans MS" pitchFamily="66" charset="0"/>
              </a:rPr>
              <a:t>del diafragma</a:t>
            </a:r>
          </a:p>
          <a:p>
            <a:pPr marL="285750" lvl="0" indent="-285750">
              <a:buFont typeface="Wingdings" pitchFamily="2" charset="2"/>
              <a:buChar char="§"/>
            </a:pPr>
            <a:r>
              <a:rPr lang="es-ES" sz="2000" b="1" dirty="0" smtClean="0">
                <a:latin typeface="Comic Sans MS" pitchFamily="66" charset="0"/>
              </a:rPr>
              <a:t>Encima </a:t>
            </a:r>
            <a:r>
              <a:rPr lang="es-ES" sz="2000" b="1" dirty="0">
                <a:latin typeface="Comic Sans MS" pitchFamily="66" charset="0"/>
              </a:rPr>
              <a:t>del duodeno</a:t>
            </a:r>
          </a:p>
          <a:p>
            <a:pPr marL="285750" lvl="0" indent="-285750">
              <a:buFont typeface="Wingdings" pitchFamily="2" charset="2"/>
              <a:buChar char="§"/>
            </a:pPr>
            <a:r>
              <a:rPr lang="es-ES" sz="2000" b="1" dirty="0" smtClean="0">
                <a:latin typeface="Comic Sans MS" pitchFamily="66" charset="0"/>
              </a:rPr>
              <a:t>Delante </a:t>
            </a:r>
            <a:r>
              <a:rPr lang="es-ES" sz="2000" b="1" dirty="0">
                <a:latin typeface="Comic Sans MS" pitchFamily="66" charset="0"/>
              </a:rPr>
              <a:t>del estómago</a:t>
            </a:r>
            <a:endParaRPr lang="es-PY" sz="2000" b="1" dirty="0">
              <a:latin typeface="Comic Sans MS" pitchFamily="66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539552" y="5085184"/>
            <a:ext cx="3839426" cy="707886"/>
          </a:xfrm>
          <a:prstGeom prst="rect">
            <a:avLst/>
          </a:prstGeom>
          <a:solidFill>
            <a:srgbClr val="660066"/>
          </a:solidFill>
        </p:spPr>
        <p:txBody>
          <a:bodyPr wrap="square">
            <a:spAutoFit/>
          </a:bodyPr>
          <a:lstStyle/>
          <a:p>
            <a:pPr lvl="0" algn="ctr"/>
            <a:r>
              <a:rPr lang="es-ES" sz="2000" b="1" dirty="0" smtClean="0">
                <a:latin typeface="Comic Sans MS" pitchFamily="66" charset="0"/>
              </a:rPr>
              <a:t>Es un órgano toracoabdominal y supramesocólico</a:t>
            </a:r>
            <a:endParaRPr lang="es-PY" sz="2000" b="1" dirty="0">
              <a:latin typeface="Comic Sans MS" pitchFamily="66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285705" y="2678829"/>
            <a:ext cx="4227009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000" b="1" dirty="0" smtClean="0">
                <a:latin typeface="Comic Sans MS" pitchFamily="66" charset="0"/>
              </a:rPr>
              <a:t>Se encuentra en: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es-ES" sz="2000" b="1" dirty="0" smtClean="0">
                <a:latin typeface="Comic Sans MS" pitchFamily="66" charset="0"/>
              </a:rPr>
              <a:t>Hipocondrio derecho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es-ES" sz="2000" b="1" dirty="0" smtClean="0">
                <a:latin typeface="Comic Sans MS" pitchFamily="66" charset="0"/>
              </a:rPr>
              <a:t>Epigastrio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es-ES" sz="2000" b="1" dirty="0" smtClean="0">
                <a:latin typeface="Comic Sans MS" pitchFamily="66" charset="0"/>
              </a:rPr>
              <a:t>Parte del hipocondrio izquierdo</a:t>
            </a:r>
            <a:endParaRPr lang="es-PY" sz="2000" b="1" dirty="0">
              <a:latin typeface="Comic Sans MS" pitchFamily="66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5364088" y="1699067"/>
            <a:ext cx="9348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 smtClean="0">
                <a:latin typeface="Comic Sans MS" pitchFamily="66" charset="0"/>
              </a:rPr>
              <a:t>Hígado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59436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b="19336"/>
          <a:stretch>
            <a:fillRect/>
          </a:stretch>
        </p:blipFill>
        <p:spPr bwMode="auto">
          <a:xfrm>
            <a:off x="395536" y="1124744"/>
            <a:ext cx="3728036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260CB-A08E-4B04-A460-5B23DFC6EDE6}" type="slidenum">
              <a:rPr lang="es-PY" smtClean="0"/>
              <a:pPr/>
              <a:t>4</a:t>
            </a:fld>
            <a:endParaRPr lang="es-PY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 l="22994" t="19703" r="49069" b="10366"/>
          <a:stretch>
            <a:fillRect/>
          </a:stretch>
        </p:blipFill>
        <p:spPr bwMode="auto">
          <a:xfrm>
            <a:off x="4592635" y="204338"/>
            <a:ext cx="4104456" cy="601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" descr="Fi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5898" r="21541"/>
          <a:stretch>
            <a:fillRect/>
          </a:stretch>
        </p:blipFill>
        <p:spPr>
          <a:xfrm>
            <a:off x="427124" y="3352396"/>
            <a:ext cx="3064755" cy="3331192"/>
          </a:xfrm>
          <a:noFill/>
          <a:ln/>
          <a:effectLst>
            <a:outerShdw dist="261817" dir="3054368" algn="ctr" rotWithShape="0">
              <a:srgbClr val="003300">
                <a:alpha val="50000"/>
              </a:srgbClr>
            </a:outerShdw>
          </a:effectLst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260CB-A08E-4B04-A460-5B23DFC6EDE6}" type="slidenum">
              <a:rPr lang="es-PY" smtClean="0"/>
              <a:pPr/>
              <a:t>5</a:t>
            </a:fld>
            <a:endParaRPr lang="es-PY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 l="24935" t="25207" r="35835" b="34507"/>
          <a:stretch>
            <a:fillRect/>
          </a:stretch>
        </p:blipFill>
        <p:spPr bwMode="auto">
          <a:xfrm>
            <a:off x="198568" y="336195"/>
            <a:ext cx="3869375" cy="2790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 l="30284" t="41818" r="50984" b="37112"/>
          <a:stretch>
            <a:fillRect/>
          </a:stretch>
        </p:blipFill>
        <p:spPr bwMode="auto">
          <a:xfrm>
            <a:off x="4482955" y="568687"/>
            <a:ext cx="4088652" cy="2694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/>
          <a:srcRect l="31375" t="22882" r="22994" b="16724"/>
          <a:stretch>
            <a:fillRect/>
          </a:stretch>
        </p:blipFill>
        <p:spPr bwMode="auto">
          <a:xfrm flipH="1" flipV="1">
            <a:off x="4644007" y="3429000"/>
            <a:ext cx="3590678" cy="2490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9 Rectángulo"/>
          <p:cNvSpPr/>
          <p:nvPr/>
        </p:nvSpPr>
        <p:spPr>
          <a:xfrm>
            <a:off x="2133255" y="336195"/>
            <a:ext cx="1944216" cy="400110"/>
          </a:xfrm>
          <a:prstGeom prst="rect">
            <a:avLst/>
          </a:prstGeom>
          <a:solidFill>
            <a:srgbClr val="FFCCCC"/>
          </a:solidFill>
        </p:spPr>
        <p:txBody>
          <a:bodyPr wrap="square">
            <a:spAutoFit/>
          </a:bodyPr>
          <a:lstStyle/>
          <a:p>
            <a:pPr lvl="0" algn="ctr">
              <a:buNone/>
            </a:pPr>
            <a:r>
              <a:rPr lang="es-ES" sz="2000" b="1" dirty="0" smtClean="0">
                <a:solidFill>
                  <a:schemeClr val="bg1"/>
                </a:solidFill>
                <a:latin typeface="Comic Sans MS" pitchFamily="66" charset="0"/>
              </a:rPr>
              <a:t>Vista anterior</a:t>
            </a:r>
            <a:endParaRPr lang="es-PY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4482955" y="168577"/>
            <a:ext cx="2124236" cy="400110"/>
          </a:xfrm>
          <a:prstGeom prst="rect">
            <a:avLst/>
          </a:prstGeom>
          <a:solidFill>
            <a:srgbClr val="FFCCCC"/>
          </a:solidFill>
        </p:spPr>
        <p:txBody>
          <a:bodyPr wrap="square">
            <a:spAutoFit/>
          </a:bodyPr>
          <a:lstStyle/>
          <a:p>
            <a:pPr lvl="0" algn="ctr">
              <a:buNone/>
            </a:pPr>
            <a:r>
              <a:rPr lang="es-ES" sz="2000" b="1" dirty="0" smtClean="0">
                <a:solidFill>
                  <a:schemeClr val="bg1"/>
                </a:solidFill>
                <a:latin typeface="Comic Sans MS" pitchFamily="66" charset="0"/>
              </a:rPr>
              <a:t>Vista</a:t>
            </a:r>
            <a:r>
              <a:rPr lang="es-ES" sz="2000" b="1" dirty="0" smtClean="0">
                <a:latin typeface="Comic Sans MS" pitchFamily="66" charset="0"/>
              </a:rPr>
              <a:t> </a:t>
            </a:r>
            <a:r>
              <a:rPr lang="es-ES" sz="2000" b="1" dirty="0" smtClean="0">
                <a:solidFill>
                  <a:schemeClr val="bg1"/>
                </a:solidFill>
                <a:latin typeface="Comic Sans MS" pitchFamily="66" charset="0"/>
              </a:rPr>
              <a:t>posterior</a:t>
            </a:r>
            <a:endParaRPr lang="es-PY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207487" y="5565288"/>
            <a:ext cx="1242392" cy="707886"/>
          </a:xfrm>
          <a:prstGeom prst="rect">
            <a:avLst/>
          </a:prstGeom>
          <a:solidFill>
            <a:srgbClr val="FFCCCC"/>
          </a:solidFill>
        </p:spPr>
        <p:txBody>
          <a:bodyPr wrap="square">
            <a:spAutoFit/>
          </a:bodyPr>
          <a:lstStyle/>
          <a:p>
            <a:pPr lvl="0" algn="ctr">
              <a:buNone/>
            </a:pPr>
            <a:r>
              <a:rPr lang="es-ES" sz="2000" b="1" dirty="0" smtClean="0">
                <a:solidFill>
                  <a:schemeClr val="bg1"/>
                </a:solidFill>
                <a:latin typeface="Comic Sans MS" pitchFamily="66" charset="0"/>
              </a:rPr>
              <a:t>Vista superior</a:t>
            </a:r>
            <a:endParaRPr lang="es-PY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5586637" y="6140904"/>
            <a:ext cx="2009757" cy="400110"/>
          </a:xfrm>
          <a:prstGeom prst="rect">
            <a:avLst/>
          </a:prstGeom>
          <a:solidFill>
            <a:srgbClr val="FFCCCC"/>
          </a:solidFill>
        </p:spPr>
        <p:txBody>
          <a:bodyPr wrap="square">
            <a:spAutoFit/>
          </a:bodyPr>
          <a:lstStyle/>
          <a:p>
            <a:pPr lvl="0" algn="ctr">
              <a:buNone/>
            </a:pPr>
            <a:r>
              <a:rPr lang="es-ES" sz="2000" b="1" dirty="0" smtClean="0">
                <a:solidFill>
                  <a:schemeClr val="bg1"/>
                </a:solidFill>
                <a:latin typeface="Comic Sans MS" pitchFamily="66" charset="0"/>
              </a:rPr>
              <a:t>Vista inferior</a:t>
            </a:r>
            <a:endParaRPr lang="es-PY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05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260CB-A08E-4B04-A460-5B23DFC6EDE6}" type="slidenum">
              <a:rPr lang="es-PY" smtClean="0"/>
              <a:pPr/>
              <a:t>6</a:t>
            </a:fld>
            <a:endParaRPr lang="es-PY"/>
          </a:p>
        </p:txBody>
      </p:sp>
      <p:sp>
        <p:nvSpPr>
          <p:cNvPr id="6" name="5 Rectángulo"/>
          <p:cNvSpPr/>
          <p:nvPr/>
        </p:nvSpPr>
        <p:spPr>
          <a:xfrm>
            <a:off x="398202" y="404664"/>
            <a:ext cx="5450531" cy="52322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lvl="0"/>
            <a:r>
              <a:rPr lang="es-ES" sz="2800" b="1" dirty="0" smtClean="0">
                <a:solidFill>
                  <a:schemeClr val="bg2"/>
                </a:solidFill>
                <a:latin typeface="Comic Sans MS" pitchFamily="66" charset="0"/>
              </a:rPr>
              <a:t>CONFIGURACIÓN EXTERNA:</a:t>
            </a:r>
            <a:endParaRPr lang="es-ES" sz="2800" b="1" dirty="0">
              <a:solidFill>
                <a:schemeClr val="bg2"/>
              </a:solidFill>
              <a:latin typeface="Comic Sans MS" pitchFamily="66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21394" y="1262144"/>
            <a:ext cx="375898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§"/>
            </a:pPr>
            <a:r>
              <a:rPr lang="es-ES" sz="2000" b="1" dirty="0" smtClean="0">
                <a:latin typeface="Comic Sans MS" pitchFamily="66" charset="0"/>
              </a:rPr>
              <a:t>Es </a:t>
            </a:r>
            <a:r>
              <a:rPr lang="es-ES" sz="2000" b="1" dirty="0">
                <a:latin typeface="Comic Sans MS" pitchFamily="66" charset="0"/>
              </a:rPr>
              <a:t>un órgano voluminoso, </a:t>
            </a:r>
            <a:r>
              <a:rPr lang="es-ES" sz="2000" b="1" dirty="0">
                <a:solidFill>
                  <a:srgbClr val="FFC000"/>
                </a:solidFill>
                <a:latin typeface="Comic Sans MS" pitchFamily="66" charset="0"/>
              </a:rPr>
              <a:t>liso, de color rojo </a:t>
            </a:r>
            <a:r>
              <a:rPr lang="es-ES" sz="2000" b="1" dirty="0" smtClean="0">
                <a:solidFill>
                  <a:srgbClr val="FFC000"/>
                </a:solidFill>
                <a:latin typeface="Comic Sans MS" pitchFamily="66" charset="0"/>
              </a:rPr>
              <a:t>oscuro</a:t>
            </a:r>
          </a:p>
        </p:txBody>
      </p:sp>
      <p:sp>
        <p:nvSpPr>
          <p:cNvPr id="8" name="7 Rectángulo"/>
          <p:cNvSpPr/>
          <p:nvPr/>
        </p:nvSpPr>
        <p:spPr>
          <a:xfrm>
            <a:off x="221394" y="1976818"/>
            <a:ext cx="436588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itchFamily="2" charset="2"/>
              <a:buChar char="§"/>
            </a:pPr>
            <a:r>
              <a:rPr lang="es-ES" sz="2000" b="1" dirty="0" smtClean="0">
                <a:latin typeface="Comic Sans MS" pitchFamily="66" charset="0"/>
              </a:rPr>
              <a:t>Representa </a:t>
            </a:r>
            <a:r>
              <a:rPr lang="es-ES" sz="2000" b="1" dirty="0">
                <a:latin typeface="Comic Sans MS" pitchFamily="66" charset="0"/>
              </a:rPr>
              <a:t>la mitad superior de un cuerpo ovoide</a:t>
            </a:r>
            <a:endParaRPr lang="es-PY" sz="2000" b="1" dirty="0">
              <a:latin typeface="Comic Sans MS" pitchFamily="66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es-ES" sz="2000" b="1" dirty="0" smtClean="0">
                <a:latin typeface="Comic Sans MS" pitchFamily="66" charset="0"/>
              </a:rPr>
              <a:t>Su </a:t>
            </a:r>
            <a:r>
              <a:rPr lang="es-ES" sz="2000" b="1" dirty="0">
                <a:solidFill>
                  <a:srgbClr val="FFC000"/>
                </a:solidFill>
                <a:latin typeface="Comic Sans MS" pitchFamily="66" charset="0"/>
              </a:rPr>
              <a:t>parte derecha </a:t>
            </a:r>
            <a:r>
              <a:rPr lang="es-ES" sz="2000" b="1" dirty="0">
                <a:latin typeface="Comic Sans MS" pitchFamily="66" charset="0"/>
              </a:rPr>
              <a:t>está </a:t>
            </a:r>
            <a:r>
              <a:rPr lang="es-ES" sz="2000" b="1" dirty="0">
                <a:solidFill>
                  <a:srgbClr val="FFC000"/>
                </a:solidFill>
                <a:latin typeface="Comic Sans MS" pitchFamily="66" charset="0"/>
              </a:rPr>
              <a:t>muy desarrollada </a:t>
            </a:r>
            <a:r>
              <a:rPr lang="es-ES" sz="2000" b="1" dirty="0">
                <a:latin typeface="Comic Sans MS" pitchFamily="66" charset="0"/>
              </a:rPr>
              <a:t>atrás y arriba</a:t>
            </a:r>
            <a:endParaRPr lang="es-PY" sz="2000" b="1" dirty="0">
              <a:latin typeface="Comic Sans MS" pitchFamily="66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es-ES" sz="2000" b="1" dirty="0" smtClean="0">
                <a:latin typeface="Comic Sans MS" pitchFamily="66" charset="0"/>
              </a:rPr>
              <a:t>Su </a:t>
            </a:r>
            <a:r>
              <a:rPr lang="es-ES" sz="2000" b="1" dirty="0">
                <a:latin typeface="Comic Sans MS" pitchFamily="66" charset="0"/>
              </a:rPr>
              <a:t>extremidad izquierda se adelgaza bajo el hemidiafragma izquierdo</a:t>
            </a:r>
            <a:endParaRPr lang="es-PY" sz="2000" b="1" dirty="0">
              <a:latin typeface="Comic Sans MS" pitchFamily="66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5004048" y="4825070"/>
            <a:ext cx="3441767" cy="707886"/>
          </a:xfrm>
          <a:prstGeom prst="rect">
            <a:avLst/>
          </a:prstGeom>
          <a:solidFill>
            <a:srgbClr val="660066"/>
          </a:solidFill>
        </p:spPr>
        <p:txBody>
          <a:bodyPr wrap="square">
            <a:spAutoFit/>
          </a:bodyPr>
          <a:lstStyle/>
          <a:p>
            <a:pPr lvl="0" algn="ctr"/>
            <a:r>
              <a:rPr lang="es-ES" sz="2000" b="1" dirty="0" smtClean="0">
                <a:latin typeface="Comic Sans MS" pitchFamily="66" charset="0"/>
              </a:rPr>
              <a:t>Está rodeado </a:t>
            </a:r>
            <a:r>
              <a:rPr lang="es-ES" sz="2000" b="1" dirty="0">
                <a:latin typeface="Comic Sans MS" pitchFamily="66" charset="0"/>
              </a:rPr>
              <a:t>por la </a:t>
            </a:r>
            <a:r>
              <a:rPr lang="es-ES" sz="2000" b="1" dirty="0" smtClean="0">
                <a:solidFill>
                  <a:srgbClr val="FFFF00"/>
                </a:solidFill>
                <a:latin typeface="Comic Sans MS" pitchFamily="66" charset="0"/>
              </a:rPr>
              <a:t>CÁPSULA DE GLISSON</a:t>
            </a:r>
            <a:endParaRPr lang="es-PY" sz="20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 l="24935" t="25207" r="35835" b="34507"/>
          <a:stretch>
            <a:fillRect/>
          </a:stretch>
        </p:blipFill>
        <p:spPr bwMode="auto">
          <a:xfrm>
            <a:off x="4427984" y="1120102"/>
            <a:ext cx="4320480" cy="3115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10 Rectángulo"/>
          <p:cNvSpPr/>
          <p:nvPr/>
        </p:nvSpPr>
        <p:spPr>
          <a:xfrm>
            <a:off x="379412" y="4645673"/>
            <a:ext cx="431319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000" b="1" dirty="0" smtClean="0">
                <a:solidFill>
                  <a:srgbClr val="FFFF00"/>
                </a:solidFill>
                <a:latin typeface="Comic Sans MS" pitchFamily="66" charset="0"/>
              </a:rPr>
              <a:t>El </a:t>
            </a: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hígado posee 2 caras: </a:t>
            </a:r>
            <a:r>
              <a:rPr lang="es-ES" sz="2000" b="1" dirty="0" smtClean="0">
                <a:solidFill>
                  <a:srgbClr val="00FFFF"/>
                </a:solidFill>
                <a:latin typeface="Comic Sans MS" pitchFamily="66" charset="0"/>
              </a:rPr>
              <a:t>DIAFRAGMÁTICA Y VISCERAL, </a:t>
            </a:r>
            <a:r>
              <a:rPr lang="es-ES" sz="2000" b="1" dirty="0" smtClean="0">
                <a:latin typeface="Comic Sans MS" pitchFamily="66" charset="0"/>
              </a:rPr>
              <a:t>separados </a:t>
            </a:r>
            <a:r>
              <a:rPr lang="es-ES" sz="2000" b="1" dirty="0">
                <a:latin typeface="Comic Sans MS" pitchFamily="66" charset="0"/>
              </a:rPr>
              <a:t>por el </a:t>
            </a:r>
            <a:r>
              <a:rPr lang="es-ES" sz="2000" b="1" dirty="0">
                <a:solidFill>
                  <a:srgbClr val="FFCCCC"/>
                </a:solidFill>
                <a:latin typeface="Comic Sans MS" pitchFamily="66" charset="0"/>
              </a:rPr>
              <a:t>borde inferior</a:t>
            </a:r>
            <a:endParaRPr lang="es-PY" sz="2000" b="1" dirty="0">
              <a:solidFill>
                <a:srgbClr val="FFCCCC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79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 l="49069" t="27217" r="9025" b="15134"/>
          <a:stretch>
            <a:fillRect/>
          </a:stretch>
        </p:blipFill>
        <p:spPr bwMode="auto">
          <a:xfrm>
            <a:off x="1537392" y="1387662"/>
            <a:ext cx="5950904" cy="4796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260CB-A08E-4B04-A460-5B23DFC6EDE6}" type="slidenum">
              <a:rPr lang="es-PY" smtClean="0"/>
              <a:pPr/>
              <a:t>7</a:t>
            </a:fld>
            <a:endParaRPr lang="es-PY"/>
          </a:p>
        </p:txBody>
      </p:sp>
      <p:sp>
        <p:nvSpPr>
          <p:cNvPr id="7" name="6 Rectángulo"/>
          <p:cNvSpPr/>
          <p:nvPr/>
        </p:nvSpPr>
        <p:spPr>
          <a:xfrm>
            <a:off x="384416" y="410135"/>
            <a:ext cx="33730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CARA </a:t>
            </a:r>
            <a:r>
              <a:rPr lang="es-ES" sz="2000" b="1" dirty="0" smtClean="0">
                <a:solidFill>
                  <a:srgbClr val="FFFF00"/>
                </a:solidFill>
                <a:latin typeface="Comic Sans MS" pitchFamily="66" charset="0"/>
              </a:rPr>
              <a:t>DIAFRAGMÁTICA:</a:t>
            </a:r>
            <a:endParaRPr lang="es-ES" sz="2000" dirty="0">
              <a:solidFill>
                <a:srgbClr val="FFFF00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331640" y="810245"/>
            <a:ext cx="11737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ES" sz="2000" b="1" dirty="0" smtClean="0">
                <a:latin typeface="Comic Sans MS" pitchFamily="66" charset="0"/>
              </a:rPr>
              <a:t>Convexa</a:t>
            </a:r>
            <a:endParaRPr lang="es-PY" sz="2000" b="1" dirty="0">
              <a:latin typeface="Comic Sans MS" pitchFamily="66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5042877" y="5293002"/>
            <a:ext cx="3732406" cy="92333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 algn="ctr"/>
            <a:r>
              <a:rPr lang="es-ES" b="1" dirty="0" smtClean="0">
                <a:solidFill>
                  <a:schemeClr val="bg1"/>
                </a:solidFill>
                <a:latin typeface="Comic Sans MS" pitchFamily="66" charset="0"/>
              </a:rPr>
              <a:t>El </a:t>
            </a:r>
            <a:r>
              <a:rPr lang="es-ES" b="1" dirty="0" smtClean="0">
                <a:solidFill>
                  <a:schemeClr val="bg2"/>
                </a:solidFill>
                <a:latin typeface="Comic Sans MS" pitchFamily="66" charset="0"/>
              </a:rPr>
              <a:t>LIGAMENTO FALCIFORME </a:t>
            </a:r>
            <a:r>
              <a:rPr lang="es-ES" b="1" dirty="0" smtClean="0">
                <a:solidFill>
                  <a:schemeClr val="bg1"/>
                </a:solidFill>
                <a:latin typeface="Comic Sans MS" pitchFamily="66" charset="0"/>
              </a:rPr>
              <a:t>lo </a:t>
            </a: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divide en 2 superficies, derecha e izquierda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3955413" y="363969"/>
            <a:ext cx="32115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" b="1" dirty="0">
                <a:latin typeface="Comic Sans MS" pitchFamily="66" charset="0"/>
              </a:rPr>
              <a:t>Se relaciona directamente con el diafragma</a:t>
            </a:r>
            <a:endParaRPr lang="es-PY" b="1" dirty="0">
              <a:latin typeface="Comic Sans MS" pitchFamily="66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5976128" y="4000708"/>
            <a:ext cx="1512168" cy="584775"/>
          </a:xfrm>
          <a:prstGeom prst="rect">
            <a:avLst/>
          </a:prstGeom>
          <a:solidFill>
            <a:srgbClr val="0000FF"/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b="1" dirty="0" smtClean="0">
                <a:latin typeface="Comic Sans MS" pitchFamily="66" charset="0"/>
              </a:rPr>
              <a:t>Ligam</a:t>
            </a:r>
            <a:r>
              <a:rPr lang="es-ES" sz="1600" b="1" dirty="0">
                <a:latin typeface="Comic Sans MS" pitchFamily="66" charset="0"/>
              </a:rPr>
              <a:t>e</a:t>
            </a:r>
            <a:r>
              <a:rPr lang="es-ES" sz="1600" b="1" dirty="0" smtClean="0">
                <a:latin typeface="Comic Sans MS" pitchFamily="66" charset="0"/>
              </a:rPr>
              <a:t>nto falciforme </a:t>
            </a:r>
            <a:endParaRPr lang="es-ES" sz="1600" dirty="0"/>
          </a:p>
        </p:txBody>
      </p:sp>
      <p:cxnSp>
        <p:nvCxnSpPr>
          <p:cNvPr id="14" name="13 Conector recto de flecha"/>
          <p:cNvCxnSpPr/>
          <p:nvPr/>
        </p:nvCxnSpPr>
        <p:spPr>
          <a:xfrm flipH="1">
            <a:off x="4512844" y="4293096"/>
            <a:ext cx="1463284" cy="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1603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260CB-A08E-4B04-A460-5B23DFC6EDE6}" type="slidenum">
              <a:rPr lang="es-PY" smtClean="0"/>
              <a:pPr/>
              <a:t>8</a:t>
            </a:fld>
            <a:endParaRPr lang="es-PY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30284" t="41818" r="50984" b="37112"/>
          <a:stretch>
            <a:fillRect/>
          </a:stretch>
        </p:blipFill>
        <p:spPr bwMode="auto">
          <a:xfrm>
            <a:off x="4499992" y="2077237"/>
            <a:ext cx="4176464" cy="2752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 l="24935" t="25207" r="35835" b="34507"/>
          <a:stretch>
            <a:fillRect/>
          </a:stretch>
        </p:blipFill>
        <p:spPr bwMode="auto">
          <a:xfrm>
            <a:off x="429072" y="2076137"/>
            <a:ext cx="3939558" cy="2841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8 Rectángulo"/>
          <p:cNvSpPr/>
          <p:nvPr/>
        </p:nvSpPr>
        <p:spPr>
          <a:xfrm>
            <a:off x="467544" y="620688"/>
            <a:ext cx="3024336" cy="707886"/>
          </a:xfrm>
          <a:prstGeom prst="rect">
            <a:avLst/>
          </a:prstGeom>
          <a:ln>
            <a:solidFill>
              <a:srgbClr val="00FFFF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s-ES" sz="2000" b="1" dirty="0" smtClean="0">
                <a:latin typeface="Comic Sans MS" pitchFamily="66" charset="0"/>
              </a:rPr>
              <a:t>La cara diafragmática posee </a:t>
            </a: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4 porciones: </a:t>
            </a:r>
            <a:endParaRPr lang="es-PY" sz="20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3923928" y="283953"/>
            <a:ext cx="44644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itchFamily="2" charset="2"/>
              <a:buChar char="§"/>
            </a:pPr>
            <a:r>
              <a:rPr lang="es-ES" b="1" dirty="0" smtClean="0">
                <a:latin typeface="Comic Sans MS" pitchFamily="66" charset="0"/>
              </a:rPr>
              <a:t>Porción anterior</a:t>
            </a:r>
            <a:endParaRPr lang="es-PY" b="1" dirty="0" smtClean="0">
              <a:latin typeface="Comic Sans MS" pitchFamily="66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es-ES" b="1" dirty="0" smtClean="0">
                <a:latin typeface="Comic Sans MS" pitchFamily="66" charset="0"/>
              </a:rPr>
              <a:t>Porción superior</a:t>
            </a:r>
            <a:endParaRPr lang="es-PY" b="1" dirty="0" smtClean="0">
              <a:latin typeface="Comic Sans MS" pitchFamily="66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es-ES" b="1" dirty="0" smtClean="0">
                <a:latin typeface="Comic Sans MS" pitchFamily="66" charset="0"/>
              </a:rPr>
              <a:t>Porción derecha (lóbulo derecho)</a:t>
            </a:r>
            <a:endParaRPr lang="es-PY" b="1" dirty="0" smtClean="0">
              <a:latin typeface="Comic Sans MS" pitchFamily="66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es-ES" b="1" dirty="0" smtClean="0">
                <a:latin typeface="Comic Sans MS" pitchFamily="66" charset="0"/>
              </a:rPr>
              <a:t>Porción posterior: donde se encuentra el </a:t>
            </a:r>
            <a:r>
              <a:rPr lang="es-ES" b="1" dirty="0" smtClean="0">
                <a:solidFill>
                  <a:srgbClr val="00FFFF"/>
                </a:solidFill>
                <a:latin typeface="Comic Sans MS" pitchFamily="66" charset="0"/>
              </a:rPr>
              <a:t>ÁREA DESNUDA </a:t>
            </a:r>
            <a:endParaRPr lang="es-PY" b="1" dirty="0">
              <a:solidFill>
                <a:srgbClr val="00FFFF"/>
              </a:solidFill>
              <a:latin typeface="Comic Sans MS" pitchFamily="66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1437763" y="5134315"/>
            <a:ext cx="21242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None/>
            </a:pPr>
            <a:r>
              <a:rPr lang="es-ES" sz="2000" b="1" dirty="0" smtClean="0">
                <a:latin typeface="Comic Sans MS" pitchFamily="66" charset="0"/>
              </a:rPr>
              <a:t>Vista anterior</a:t>
            </a:r>
            <a:endParaRPr lang="es-PY" sz="2000" b="1" dirty="0">
              <a:solidFill>
                <a:srgbClr val="00FFFF"/>
              </a:solidFill>
              <a:latin typeface="Comic Sans MS" pitchFamily="66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5681686" y="5134315"/>
            <a:ext cx="21242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buNone/>
            </a:pPr>
            <a:r>
              <a:rPr lang="es-ES" sz="2000" b="1" dirty="0" smtClean="0">
                <a:latin typeface="Comic Sans MS" pitchFamily="66" charset="0"/>
              </a:rPr>
              <a:t>Vista posterior</a:t>
            </a:r>
            <a:endParaRPr lang="es-PY" sz="2000" b="1" dirty="0">
              <a:solidFill>
                <a:srgbClr val="00FFFF"/>
              </a:solidFill>
              <a:latin typeface="Comic Sans MS" pitchFamily="66" charset="0"/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6521865" y="2840366"/>
            <a:ext cx="15057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latin typeface="Comic Sans MS" pitchFamily="66" charset="0"/>
              </a:rPr>
              <a:t>Área desnuda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77232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260CB-A08E-4B04-A460-5B23DFC6EDE6}" type="slidenum">
              <a:rPr lang="es-PY" smtClean="0"/>
              <a:pPr/>
              <a:t>9</a:t>
            </a:fld>
            <a:endParaRPr lang="es-PY"/>
          </a:p>
        </p:txBody>
      </p:sp>
      <p:sp>
        <p:nvSpPr>
          <p:cNvPr id="6" name="5 Rectángulo"/>
          <p:cNvSpPr/>
          <p:nvPr/>
        </p:nvSpPr>
        <p:spPr>
          <a:xfrm>
            <a:off x="384416" y="410135"/>
            <a:ext cx="24048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CARA </a:t>
            </a:r>
            <a:r>
              <a:rPr lang="es-ES" sz="2000" b="1" dirty="0" smtClean="0">
                <a:solidFill>
                  <a:srgbClr val="FFFF00"/>
                </a:solidFill>
                <a:latin typeface="Comic Sans MS" pitchFamily="66" charset="0"/>
              </a:rPr>
              <a:t>VISCERAL:</a:t>
            </a:r>
            <a:endParaRPr lang="es-ES" sz="2000" dirty="0">
              <a:solidFill>
                <a:srgbClr val="FFFF00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699792" y="410135"/>
            <a:ext cx="56886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" b="1" dirty="0" smtClean="0">
                <a:latin typeface="Comic Sans MS" pitchFamily="66" charset="0"/>
              </a:rPr>
              <a:t>Orientada </a:t>
            </a:r>
            <a:r>
              <a:rPr lang="es-ES" b="1" dirty="0">
                <a:latin typeface="Comic Sans MS" pitchFamily="66" charset="0"/>
              </a:rPr>
              <a:t>hacia abajo, a la izquierda y atrás</a:t>
            </a:r>
            <a:endParaRPr lang="es-PY" b="1" dirty="0">
              <a:latin typeface="Comic Sans MS" pitchFamily="66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084686" y="908720"/>
            <a:ext cx="6151610" cy="707886"/>
          </a:xfrm>
          <a:prstGeom prst="rect">
            <a:avLst/>
          </a:prstGeom>
          <a:ln>
            <a:solidFill>
              <a:srgbClr val="00FFFF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s-ES" sz="2000" b="1" dirty="0" smtClean="0">
                <a:latin typeface="Comic Sans MS" pitchFamily="66" charset="0"/>
              </a:rPr>
              <a:t>Presenta </a:t>
            </a:r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3 surcos </a:t>
            </a:r>
            <a:r>
              <a:rPr lang="es-ES" sz="2000" b="1" dirty="0">
                <a:latin typeface="Comic Sans MS" pitchFamily="66" charset="0"/>
              </a:rPr>
              <a:t>que forman una especie de </a:t>
            </a:r>
            <a:r>
              <a:rPr lang="es-ES" sz="2000" b="1" dirty="0" smtClean="0">
                <a:latin typeface="Comic Sans MS" pitchFamily="66" charset="0"/>
              </a:rPr>
              <a:t>letra H </a:t>
            </a:r>
            <a:r>
              <a:rPr lang="es-ES" sz="2000" b="1" dirty="0">
                <a:latin typeface="Comic Sans MS" pitchFamily="66" charset="0"/>
              </a:rPr>
              <a:t>que divide a esta cara en </a:t>
            </a:r>
            <a:r>
              <a:rPr lang="es-ES" sz="2000" b="1" dirty="0" smtClean="0">
                <a:solidFill>
                  <a:srgbClr val="FFFF00"/>
                </a:solidFill>
                <a:latin typeface="Comic Sans MS" pitchFamily="66" charset="0"/>
              </a:rPr>
              <a:t>4 LÓBULOS</a:t>
            </a:r>
            <a:endParaRPr lang="es-PY" sz="20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 l="31375" t="22882" r="22994" b="16724"/>
          <a:stretch>
            <a:fillRect/>
          </a:stretch>
        </p:blipFill>
        <p:spPr bwMode="auto">
          <a:xfrm flipH="1" flipV="1">
            <a:off x="1773948" y="1826734"/>
            <a:ext cx="5918776" cy="4324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9 Rectángulo"/>
          <p:cNvSpPr/>
          <p:nvPr/>
        </p:nvSpPr>
        <p:spPr>
          <a:xfrm>
            <a:off x="5325864" y="5743966"/>
            <a:ext cx="2124236" cy="400110"/>
          </a:xfrm>
          <a:prstGeom prst="rect">
            <a:avLst/>
          </a:prstGeom>
          <a:solidFill>
            <a:srgbClr val="FFCCCC"/>
          </a:solidFill>
        </p:spPr>
        <p:txBody>
          <a:bodyPr wrap="square">
            <a:spAutoFit/>
          </a:bodyPr>
          <a:lstStyle/>
          <a:p>
            <a:pPr lvl="0" algn="ctr">
              <a:buNone/>
            </a:pPr>
            <a:r>
              <a:rPr lang="es-ES" sz="2000" b="1" dirty="0" smtClean="0">
                <a:solidFill>
                  <a:schemeClr val="bg1"/>
                </a:solidFill>
                <a:latin typeface="Comic Sans MS" pitchFamily="66" charset="0"/>
              </a:rPr>
              <a:t>Vista inferior</a:t>
            </a:r>
            <a:endParaRPr lang="es-PY" sz="20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cxnSp>
        <p:nvCxnSpPr>
          <p:cNvPr id="11" name="10 Conector recto"/>
          <p:cNvCxnSpPr/>
          <p:nvPr/>
        </p:nvCxnSpPr>
        <p:spPr>
          <a:xfrm>
            <a:off x="5502434" y="3140968"/>
            <a:ext cx="0" cy="209351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12 Conector recto"/>
          <p:cNvCxnSpPr/>
          <p:nvPr/>
        </p:nvCxnSpPr>
        <p:spPr>
          <a:xfrm flipH="1">
            <a:off x="4370355" y="2604655"/>
            <a:ext cx="35390" cy="1976473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14 Conector recto"/>
          <p:cNvCxnSpPr/>
          <p:nvPr/>
        </p:nvCxnSpPr>
        <p:spPr>
          <a:xfrm flipH="1" flipV="1">
            <a:off x="4405745" y="4046346"/>
            <a:ext cx="1145689" cy="1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20 Rectángulo"/>
          <p:cNvSpPr/>
          <p:nvPr/>
        </p:nvSpPr>
        <p:spPr>
          <a:xfrm>
            <a:off x="6732240" y="3444208"/>
            <a:ext cx="2143052" cy="584775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sz="1600" b="1" dirty="0" smtClean="0">
                <a:latin typeface="Comic Sans MS" pitchFamily="66" charset="0"/>
              </a:rPr>
              <a:t>Surco longitudinal izquierdo</a:t>
            </a:r>
          </a:p>
        </p:txBody>
      </p:sp>
      <p:sp>
        <p:nvSpPr>
          <p:cNvPr id="22" name="21 Rectángulo"/>
          <p:cNvSpPr/>
          <p:nvPr/>
        </p:nvSpPr>
        <p:spPr>
          <a:xfrm>
            <a:off x="107018" y="3740208"/>
            <a:ext cx="1955336" cy="584775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sz="1600" b="1" dirty="0" smtClean="0">
                <a:latin typeface="Comic Sans MS" pitchFamily="66" charset="0"/>
              </a:rPr>
              <a:t>Surco longitudinal derecho</a:t>
            </a:r>
          </a:p>
        </p:txBody>
      </p:sp>
      <p:sp>
        <p:nvSpPr>
          <p:cNvPr id="23" name="22 Rectángulo"/>
          <p:cNvSpPr/>
          <p:nvPr/>
        </p:nvSpPr>
        <p:spPr>
          <a:xfrm>
            <a:off x="2062354" y="5980011"/>
            <a:ext cx="2143052" cy="338554"/>
          </a:xfrm>
          <a:prstGeom prst="rect">
            <a:avLst/>
          </a:prstGeom>
          <a:solidFill>
            <a:srgbClr val="00B0F0"/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sz="1600" b="1" dirty="0" smtClean="0">
                <a:latin typeface="Comic Sans MS" pitchFamily="66" charset="0"/>
              </a:rPr>
              <a:t>Surco transversal</a:t>
            </a:r>
          </a:p>
        </p:txBody>
      </p:sp>
      <p:cxnSp>
        <p:nvCxnSpPr>
          <p:cNvPr id="25" name="24 Conector recto de flecha"/>
          <p:cNvCxnSpPr>
            <a:stCxn id="22" idx="3"/>
          </p:cNvCxnSpPr>
          <p:nvPr/>
        </p:nvCxnSpPr>
        <p:spPr>
          <a:xfrm flipV="1">
            <a:off x="2062354" y="3740208"/>
            <a:ext cx="2343391" cy="29238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26 Conector recto de flecha"/>
          <p:cNvCxnSpPr/>
          <p:nvPr/>
        </p:nvCxnSpPr>
        <p:spPr>
          <a:xfrm flipV="1">
            <a:off x="3483539" y="4028983"/>
            <a:ext cx="1376493" cy="1915038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28 Conector recto de flecha"/>
          <p:cNvCxnSpPr/>
          <p:nvPr/>
        </p:nvCxnSpPr>
        <p:spPr>
          <a:xfrm flipH="1">
            <a:off x="5551434" y="3736595"/>
            <a:ext cx="1180808" cy="0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9669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260CB-A08E-4B04-A460-5B23DFC6EDE6}" type="slidenum">
              <a:rPr lang="es-PY" smtClean="0"/>
              <a:pPr/>
              <a:t>10</a:t>
            </a:fld>
            <a:endParaRPr lang="es-PY"/>
          </a:p>
        </p:txBody>
      </p:sp>
      <p:sp>
        <p:nvSpPr>
          <p:cNvPr id="7" name="6 Rectángulo"/>
          <p:cNvSpPr/>
          <p:nvPr/>
        </p:nvSpPr>
        <p:spPr>
          <a:xfrm>
            <a:off x="211791" y="620688"/>
            <a:ext cx="3414861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SURCO LONGITUDINAL DERECHO: </a:t>
            </a:r>
            <a:endParaRPr lang="es-ES" sz="2000" dirty="0"/>
          </a:p>
        </p:txBody>
      </p:sp>
      <p:sp>
        <p:nvSpPr>
          <p:cNvPr id="8" name="7 Rectángulo"/>
          <p:cNvSpPr/>
          <p:nvPr/>
        </p:nvSpPr>
        <p:spPr>
          <a:xfrm>
            <a:off x="211791" y="1511479"/>
            <a:ext cx="34148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ES" b="1" dirty="0" smtClean="0">
                <a:solidFill>
                  <a:srgbClr val="00FFFF"/>
                </a:solidFill>
                <a:latin typeface="Comic Sans MS" pitchFamily="66" charset="0"/>
              </a:rPr>
              <a:t>Adelante: </a:t>
            </a:r>
            <a:r>
              <a:rPr lang="es-ES" b="1" dirty="0" smtClean="0">
                <a:latin typeface="Comic Sans MS" pitchFamily="66" charset="0"/>
              </a:rPr>
              <a:t>fosa de la vesícula biliar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 smtClean="0">
                <a:solidFill>
                  <a:srgbClr val="00FFFF"/>
                </a:solidFill>
                <a:latin typeface="Comic Sans MS" pitchFamily="66" charset="0"/>
              </a:rPr>
              <a:t>Atrás: </a:t>
            </a:r>
            <a:r>
              <a:rPr lang="es-ES" b="1" dirty="0" smtClean="0">
                <a:latin typeface="Comic Sans MS" pitchFamily="66" charset="0"/>
              </a:rPr>
              <a:t>vena cava inferior</a:t>
            </a:r>
            <a:endParaRPr lang="es-ES" dirty="0"/>
          </a:p>
        </p:txBody>
      </p:sp>
      <p:sp>
        <p:nvSpPr>
          <p:cNvPr id="9" name="8 Rectángulo"/>
          <p:cNvSpPr/>
          <p:nvPr/>
        </p:nvSpPr>
        <p:spPr>
          <a:xfrm>
            <a:off x="294541" y="2991664"/>
            <a:ext cx="3366003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SURCO LONGITUDINAL </a:t>
            </a:r>
            <a:r>
              <a:rPr lang="es-ES" sz="2000" b="1" dirty="0" smtClean="0">
                <a:solidFill>
                  <a:srgbClr val="FFFF00"/>
                </a:solidFill>
                <a:latin typeface="Comic Sans MS" pitchFamily="66" charset="0"/>
              </a:rPr>
              <a:t>IZQUIERDO</a:t>
            </a: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: </a:t>
            </a:r>
            <a:endParaRPr lang="es-ES" sz="2000" dirty="0"/>
          </a:p>
        </p:txBody>
      </p:sp>
      <p:sp>
        <p:nvSpPr>
          <p:cNvPr id="10" name="9 Rectángulo"/>
          <p:cNvSpPr/>
          <p:nvPr/>
        </p:nvSpPr>
        <p:spPr>
          <a:xfrm>
            <a:off x="219087" y="3879370"/>
            <a:ext cx="37013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ES" b="1" dirty="0" smtClean="0">
                <a:solidFill>
                  <a:srgbClr val="00FFFF"/>
                </a:solidFill>
                <a:latin typeface="Comic Sans MS" pitchFamily="66" charset="0"/>
              </a:rPr>
              <a:t>Adelante: </a:t>
            </a:r>
            <a:r>
              <a:rPr lang="es-ES" b="1" dirty="0" smtClean="0">
                <a:latin typeface="Comic Sans MS" pitchFamily="66" charset="0"/>
              </a:rPr>
              <a:t>fisura del ligamento redondo del hígado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 smtClean="0">
                <a:solidFill>
                  <a:srgbClr val="00FFFF"/>
                </a:solidFill>
                <a:latin typeface="Comic Sans MS" pitchFamily="66" charset="0"/>
              </a:rPr>
              <a:t>Atrás: </a:t>
            </a:r>
            <a:r>
              <a:rPr lang="es-ES" b="1" dirty="0" smtClean="0">
                <a:latin typeface="Comic Sans MS" pitchFamily="66" charset="0"/>
              </a:rPr>
              <a:t>fisura del ligamento venoso de Arancio</a:t>
            </a:r>
            <a:endParaRPr lang="es-ES" dirty="0"/>
          </a:p>
        </p:txBody>
      </p:sp>
      <p:sp>
        <p:nvSpPr>
          <p:cNvPr id="11" name="10 Rectángulo"/>
          <p:cNvSpPr/>
          <p:nvPr/>
        </p:nvSpPr>
        <p:spPr>
          <a:xfrm>
            <a:off x="303638" y="5430915"/>
            <a:ext cx="2912753" cy="36933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SURCO TRANSVERSO: </a:t>
            </a:r>
            <a:endParaRPr lang="es-ES" dirty="0"/>
          </a:p>
        </p:txBody>
      </p:sp>
      <p:sp>
        <p:nvSpPr>
          <p:cNvPr id="12" name="11 Rectángulo"/>
          <p:cNvSpPr/>
          <p:nvPr/>
        </p:nvSpPr>
        <p:spPr>
          <a:xfrm>
            <a:off x="518707" y="5877272"/>
            <a:ext cx="25401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" b="1" dirty="0" smtClean="0">
                <a:solidFill>
                  <a:srgbClr val="00FFFF"/>
                </a:solidFill>
                <a:latin typeface="Comic Sans MS" pitchFamily="66" charset="0"/>
              </a:rPr>
              <a:t>PORTA HEPÁTICO</a:t>
            </a:r>
          </a:p>
          <a:p>
            <a:pPr lvl="0" algn="ctr"/>
            <a:r>
              <a:rPr lang="es-ES" b="1" dirty="0" smtClean="0">
                <a:latin typeface="Comic Sans MS" pitchFamily="66" charset="0"/>
              </a:rPr>
              <a:t>(hilio </a:t>
            </a:r>
            <a:r>
              <a:rPr lang="es-ES" b="1" dirty="0">
                <a:latin typeface="Comic Sans MS" pitchFamily="66" charset="0"/>
              </a:rPr>
              <a:t>hepático</a:t>
            </a:r>
            <a:r>
              <a:rPr lang="es-ES" b="1" dirty="0" smtClean="0">
                <a:latin typeface="Comic Sans MS" pitchFamily="66" charset="0"/>
              </a:rPr>
              <a:t>)</a:t>
            </a:r>
            <a:endParaRPr lang="es-PY" b="1" dirty="0">
              <a:latin typeface="Comic Sans MS" pitchFamily="66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/>
          <a:srcRect l="31375" t="22882" r="22994" b="16724"/>
          <a:stretch>
            <a:fillRect/>
          </a:stretch>
        </p:blipFill>
        <p:spPr bwMode="auto">
          <a:xfrm flipH="1" flipV="1">
            <a:off x="3920483" y="1377987"/>
            <a:ext cx="5097522" cy="3724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 cstate="print"/>
          <a:srcRect l="31375" t="22882" r="22994" b="16724"/>
          <a:stretch>
            <a:fillRect/>
          </a:stretch>
        </p:blipFill>
        <p:spPr bwMode="auto">
          <a:xfrm flipH="1" flipV="1">
            <a:off x="500013" y="435410"/>
            <a:ext cx="7855941" cy="574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260CB-A08E-4B04-A460-5B23DFC6EDE6}" type="slidenum">
              <a:rPr lang="es-PY" smtClean="0"/>
              <a:pPr/>
              <a:t>11</a:t>
            </a:fld>
            <a:endParaRPr lang="es-PY"/>
          </a:p>
        </p:txBody>
      </p:sp>
      <p:sp>
        <p:nvSpPr>
          <p:cNvPr id="7" name="6 Rectángulo"/>
          <p:cNvSpPr/>
          <p:nvPr/>
        </p:nvSpPr>
        <p:spPr>
          <a:xfrm>
            <a:off x="1322638" y="450233"/>
            <a:ext cx="2035543" cy="400110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dirty="0" smtClean="0">
                <a:latin typeface="Comic Sans MS" pitchFamily="66" charset="0"/>
              </a:rPr>
              <a:t>Vesícula </a:t>
            </a:r>
            <a:r>
              <a:rPr lang="es-ES" sz="2000" b="1" dirty="0">
                <a:latin typeface="Comic Sans MS" pitchFamily="66" charset="0"/>
              </a:rPr>
              <a:t>biliar </a:t>
            </a:r>
            <a:endParaRPr lang="es-ES" sz="2000" b="1" dirty="0"/>
          </a:p>
        </p:txBody>
      </p:sp>
      <p:sp>
        <p:nvSpPr>
          <p:cNvPr id="8" name="7 Rectángulo"/>
          <p:cNvSpPr/>
          <p:nvPr/>
        </p:nvSpPr>
        <p:spPr>
          <a:xfrm>
            <a:off x="1403648" y="5892093"/>
            <a:ext cx="2491468" cy="40011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dirty="0" smtClean="0">
                <a:latin typeface="Comic Sans MS" pitchFamily="66" charset="0"/>
              </a:rPr>
              <a:t>Vena cava inferior</a:t>
            </a:r>
            <a:endParaRPr lang="es-ES" sz="2000" b="1" dirty="0"/>
          </a:p>
        </p:txBody>
      </p:sp>
      <p:sp>
        <p:nvSpPr>
          <p:cNvPr id="9" name="8 Rectángulo"/>
          <p:cNvSpPr/>
          <p:nvPr/>
        </p:nvSpPr>
        <p:spPr>
          <a:xfrm>
            <a:off x="6202141" y="606020"/>
            <a:ext cx="2467591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dirty="0" smtClean="0">
                <a:solidFill>
                  <a:schemeClr val="bg1"/>
                </a:solidFill>
                <a:latin typeface="Comic Sans MS" pitchFamily="66" charset="0"/>
              </a:rPr>
              <a:t>Ligamento redondo</a:t>
            </a:r>
            <a:endParaRPr lang="es-ES" sz="2000" b="1" dirty="0">
              <a:solidFill>
                <a:schemeClr val="bg1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6228184" y="4083169"/>
            <a:ext cx="2467591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dirty="0" smtClean="0">
                <a:solidFill>
                  <a:schemeClr val="bg1"/>
                </a:solidFill>
                <a:latin typeface="Comic Sans MS" pitchFamily="66" charset="0"/>
              </a:rPr>
              <a:t>Ligamento venoso de Arancio</a:t>
            </a:r>
            <a:endParaRPr lang="es-ES" sz="2000" b="1" dirty="0">
              <a:solidFill>
                <a:schemeClr val="bg1"/>
              </a:solidFill>
            </a:endParaRPr>
          </a:p>
        </p:txBody>
      </p:sp>
      <p:sp>
        <p:nvSpPr>
          <p:cNvPr id="11" name="10 Elipse"/>
          <p:cNvSpPr/>
          <p:nvPr/>
        </p:nvSpPr>
        <p:spPr>
          <a:xfrm>
            <a:off x="3870320" y="3054303"/>
            <a:ext cx="1656184" cy="808595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Rectángulo"/>
          <p:cNvSpPr/>
          <p:nvPr/>
        </p:nvSpPr>
        <p:spPr>
          <a:xfrm>
            <a:off x="4786564" y="5738205"/>
            <a:ext cx="2232248" cy="707886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dirty="0" smtClean="0">
                <a:latin typeface="Comic Sans MS" pitchFamily="66" charset="0"/>
              </a:rPr>
              <a:t>Porta hepático (hilio hepático)</a:t>
            </a:r>
            <a:endParaRPr lang="es-ES" sz="2000" b="1" dirty="0"/>
          </a:p>
        </p:txBody>
      </p:sp>
      <p:cxnSp>
        <p:nvCxnSpPr>
          <p:cNvPr id="14" name="13 Conector recto de flecha"/>
          <p:cNvCxnSpPr/>
          <p:nvPr/>
        </p:nvCxnSpPr>
        <p:spPr>
          <a:xfrm>
            <a:off x="2637449" y="806075"/>
            <a:ext cx="1017772" cy="966741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14 Conector recto de flecha"/>
          <p:cNvCxnSpPr/>
          <p:nvPr/>
        </p:nvCxnSpPr>
        <p:spPr>
          <a:xfrm flipH="1">
            <a:off x="5526504" y="1095409"/>
            <a:ext cx="1492308" cy="1037447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16 Conector recto de flecha"/>
          <p:cNvCxnSpPr/>
          <p:nvPr/>
        </p:nvCxnSpPr>
        <p:spPr>
          <a:xfrm flipV="1">
            <a:off x="3146335" y="4788886"/>
            <a:ext cx="1017772" cy="1103207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19 Conector recto de flecha"/>
          <p:cNvCxnSpPr>
            <a:stCxn id="10" idx="1"/>
          </p:cNvCxnSpPr>
          <p:nvPr/>
        </p:nvCxnSpPr>
        <p:spPr>
          <a:xfrm flipH="1" flipV="1">
            <a:off x="5329924" y="4266484"/>
            <a:ext cx="898260" cy="170628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21 Conector recto de flecha"/>
          <p:cNvCxnSpPr/>
          <p:nvPr/>
        </p:nvCxnSpPr>
        <p:spPr>
          <a:xfrm flipH="1" flipV="1">
            <a:off x="4698413" y="3456962"/>
            <a:ext cx="862380" cy="2281243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2308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 cstate="print"/>
          <a:srcRect l="31375" t="22882" r="22994" b="16724"/>
          <a:stretch>
            <a:fillRect/>
          </a:stretch>
        </p:blipFill>
        <p:spPr bwMode="auto">
          <a:xfrm flipH="1" flipV="1">
            <a:off x="546805" y="297378"/>
            <a:ext cx="8128852" cy="59399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260CB-A08E-4B04-A460-5B23DFC6EDE6}" type="slidenum">
              <a:rPr lang="es-PY" smtClean="0"/>
              <a:pPr/>
              <a:t>12</a:t>
            </a:fld>
            <a:endParaRPr lang="es-PY"/>
          </a:p>
        </p:txBody>
      </p:sp>
      <p:sp>
        <p:nvSpPr>
          <p:cNvPr id="7" name="6 Rectángulo"/>
          <p:cNvSpPr/>
          <p:nvPr/>
        </p:nvSpPr>
        <p:spPr>
          <a:xfrm>
            <a:off x="1171913" y="2996952"/>
            <a:ext cx="2088232" cy="83099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  <a:latin typeface="Comic Sans MS" pitchFamily="66" charset="0"/>
              </a:rPr>
              <a:t>LÓBULO DERECHO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6012160" y="3539917"/>
            <a:ext cx="2088232" cy="83099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  <a:latin typeface="Comic Sans MS" pitchFamily="66" charset="0"/>
              </a:rPr>
              <a:t>LÓBULO IZQUIERDO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4956545" y="407111"/>
            <a:ext cx="1728193" cy="646331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  <a:latin typeface="Comic Sans MS" pitchFamily="66" charset="0"/>
              </a:rPr>
              <a:t>LÓBULO CUADRADO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1727684" y="5768389"/>
            <a:ext cx="2376263" cy="646331"/>
          </a:xfrm>
          <a:prstGeom prst="rect">
            <a:avLst/>
          </a:prstGeom>
          <a:solidFill>
            <a:schemeClr val="tx1"/>
          </a:solidFill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  <a:latin typeface="Comic Sans MS" pitchFamily="66" charset="0"/>
              </a:rPr>
              <a:t>LÓBULO CAUDADO DE SPIEGEL</a:t>
            </a:r>
            <a:endParaRPr lang="es-ES" dirty="0">
              <a:solidFill>
                <a:schemeClr val="bg1"/>
              </a:solidFill>
            </a:endParaRPr>
          </a:p>
        </p:txBody>
      </p:sp>
      <p:cxnSp>
        <p:nvCxnSpPr>
          <p:cNvPr id="11" name="10 Conector recto de flecha"/>
          <p:cNvCxnSpPr/>
          <p:nvPr/>
        </p:nvCxnSpPr>
        <p:spPr>
          <a:xfrm flipH="1">
            <a:off x="5003223" y="1053442"/>
            <a:ext cx="432874" cy="1367446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/>
          <p:nvPr/>
        </p:nvCxnSpPr>
        <p:spPr>
          <a:xfrm flipV="1">
            <a:off x="3343373" y="4653136"/>
            <a:ext cx="1876287" cy="1115253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14 Rectángulo"/>
          <p:cNvSpPr/>
          <p:nvPr/>
        </p:nvSpPr>
        <p:spPr>
          <a:xfrm>
            <a:off x="701570" y="730276"/>
            <a:ext cx="2052228" cy="523220"/>
          </a:xfrm>
          <a:prstGeom prst="rect">
            <a:avLst/>
          </a:prstGeom>
          <a:solidFill>
            <a:schemeClr val="tx1"/>
          </a:solidFill>
          <a:ln>
            <a:solidFill>
              <a:srgbClr val="00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1400" b="1" dirty="0" smtClean="0">
                <a:solidFill>
                  <a:schemeClr val="bg1"/>
                </a:solidFill>
                <a:latin typeface="Comic Sans MS" pitchFamily="66" charset="0"/>
              </a:rPr>
              <a:t>Une los lóbulos derecho y caudado</a:t>
            </a:r>
            <a:endParaRPr lang="es-PY" sz="1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cxnSp>
        <p:nvCxnSpPr>
          <p:cNvPr id="16" name="15 Conector recto de flecha"/>
          <p:cNvCxnSpPr/>
          <p:nvPr/>
        </p:nvCxnSpPr>
        <p:spPr>
          <a:xfrm>
            <a:off x="3059832" y="719118"/>
            <a:ext cx="1296144" cy="3108831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17 Rectángulo"/>
          <p:cNvSpPr/>
          <p:nvPr/>
        </p:nvSpPr>
        <p:spPr>
          <a:xfrm>
            <a:off x="1134114" y="256292"/>
            <a:ext cx="2209259" cy="400110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r>
              <a:rPr lang="es-ES" sz="2000" b="1" dirty="0" smtClean="0">
                <a:latin typeface="Comic Sans MS" pitchFamily="66" charset="0"/>
              </a:rPr>
              <a:t>Proceso </a:t>
            </a:r>
            <a:r>
              <a:rPr lang="es-ES" sz="2000" b="1" dirty="0">
                <a:latin typeface="Comic Sans MS" pitchFamily="66" charset="0"/>
              </a:rPr>
              <a:t>caudado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636720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2875"/>
          <a:stretch>
            <a:fillRect/>
          </a:stretch>
        </p:blipFill>
        <p:spPr bwMode="auto">
          <a:xfrm flipH="1" flipV="1">
            <a:off x="1758432" y="787369"/>
            <a:ext cx="6492054" cy="5386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260CB-A08E-4B04-A460-5B23DFC6EDE6}" type="slidenum">
              <a:rPr lang="es-PY" smtClean="0"/>
              <a:pPr/>
              <a:t>13</a:t>
            </a:fld>
            <a:endParaRPr lang="es-PY"/>
          </a:p>
        </p:txBody>
      </p:sp>
      <p:sp>
        <p:nvSpPr>
          <p:cNvPr id="7" name="6 Rectángulo"/>
          <p:cNvSpPr/>
          <p:nvPr/>
        </p:nvSpPr>
        <p:spPr>
          <a:xfrm>
            <a:off x="98077" y="218433"/>
            <a:ext cx="39405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 smtClean="0">
                <a:solidFill>
                  <a:srgbClr val="00FFFF"/>
                </a:solidFill>
                <a:latin typeface="Comic Sans MS" pitchFamily="66" charset="0"/>
              </a:rPr>
              <a:t>IMRPESIONES VISCERALES:</a:t>
            </a:r>
            <a:endParaRPr lang="es-ES" sz="2000" dirty="0">
              <a:solidFill>
                <a:srgbClr val="00FFFF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121990" y="4263375"/>
            <a:ext cx="1728192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solidFill>
                  <a:schemeClr val="bg2"/>
                </a:solidFill>
                <a:latin typeface="Comic Sans MS" pitchFamily="66" charset="0"/>
              </a:rPr>
              <a:t>Impresión suprarrenal</a:t>
            </a:r>
            <a:endParaRPr lang="es-ES" b="1" dirty="0">
              <a:solidFill>
                <a:schemeClr val="bg2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98077" y="1052736"/>
            <a:ext cx="1368152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solidFill>
                  <a:schemeClr val="bg2"/>
                </a:solidFill>
                <a:latin typeface="Comic Sans MS" pitchFamily="66" charset="0"/>
              </a:rPr>
              <a:t>Impresión cólica</a:t>
            </a:r>
            <a:endParaRPr lang="es-ES" b="1" dirty="0">
              <a:solidFill>
                <a:schemeClr val="bg2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98077" y="2834426"/>
            <a:ext cx="1728192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solidFill>
                  <a:schemeClr val="bg2"/>
                </a:solidFill>
                <a:latin typeface="Comic Sans MS" pitchFamily="66" charset="0"/>
              </a:rPr>
              <a:t>Impresión renal</a:t>
            </a:r>
            <a:endParaRPr lang="es-ES" b="1" dirty="0">
              <a:solidFill>
                <a:schemeClr val="bg2"/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2409305" y="6015849"/>
            <a:ext cx="1728192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solidFill>
                  <a:schemeClr val="bg2"/>
                </a:solidFill>
                <a:latin typeface="Comic Sans MS" pitchFamily="66" charset="0"/>
              </a:rPr>
              <a:t>Impresión duodenal</a:t>
            </a:r>
            <a:endParaRPr lang="es-ES" b="1" dirty="0">
              <a:solidFill>
                <a:schemeClr val="bg2"/>
              </a:solidFill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5684614" y="5698123"/>
            <a:ext cx="1563844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  <a:latin typeface="Comic Sans MS" pitchFamily="66" charset="0"/>
              </a:rPr>
              <a:t>Impresión gástrica</a:t>
            </a:r>
            <a:endParaRPr lang="es-ES" b="1" dirty="0">
              <a:solidFill>
                <a:schemeClr val="bg1"/>
              </a:solidFill>
            </a:endParaRPr>
          </a:p>
        </p:txBody>
      </p:sp>
      <p:cxnSp>
        <p:nvCxnSpPr>
          <p:cNvPr id="13" name="12 Conector recto de flecha"/>
          <p:cNvCxnSpPr>
            <a:stCxn id="9" idx="3"/>
          </p:cNvCxnSpPr>
          <p:nvPr/>
        </p:nvCxnSpPr>
        <p:spPr>
          <a:xfrm>
            <a:off x="1466229" y="1375902"/>
            <a:ext cx="1189193" cy="252898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14 Conector recto de flecha"/>
          <p:cNvCxnSpPr>
            <a:stCxn id="8" idx="3"/>
          </p:cNvCxnSpPr>
          <p:nvPr/>
        </p:nvCxnSpPr>
        <p:spPr>
          <a:xfrm flipV="1">
            <a:off x="1850182" y="4263375"/>
            <a:ext cx="921618" cy="323166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18 Conector recto de flecha"/>
          <p:cNvCxnSpPr/>
          <p:nvPr/>
        </p:nvCxnSpPr>
        <p:spPr>
          <a:xfrm>
            <a:off x="1850182" y="3157591"/>
            <a:ext cx="1118246" cy="0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21 Conector recto de flecha"/>
          <p:cNvCxnSpPr/>
          <p:nvPr/>
        </p:nvCxnSpPr>
        <p:spPr>
          <a:xfrm flipV="1">
            <a:off x="3347864" y="2636912"/>
            <a:ext cx="499400" cy="3384377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24 Conector recto de flecha"/>
          <p:cNvCxnSpPr/>
          <p:nvPr/>
        </p:nvCxnSpPr>
        <p:spPr>
          <a:xfrm flipV="1">
            <a:off x="6466536" y="3360571"/>
            <a:ext cx="337712" cy="2337552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1774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260CB-A08E-4B04-A460-5B23DFC6EDE6}" type="slidenum">
              <a:rPr lang="es-PY" smtClean="0"/>
              <a:pPr/>
              <a:t>14</a:t>
            </a:fld>
            <a:endParaRPr lang="es-PY"/>
          </a:p>
        </p:txBody>
      </p:sp>
      <p:sp>
        <p:nvSpPr>
          <p:cNvPr id="6" name="5 Rectángulo"/>
          <p:cNvSpPr/>
          <p:nvPr/>
        </p:nvSpPr>
        <p:spPr>
          <a:xfrm>
            <a:off x="384416" y="410135"/>
            <a:ext cx="261642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 smtClean="0">
                <a:solidFill>
                  <a:srgbClr val="FFFF00"/>
                </a:solidFill>
                <a:latin typeface="Comic Sans MS" pitchFamily="66" charset="0"/>
              </a:rPr>
              <a:t>BORDE INFERIOR:</a:t>
            </a:r>
            <a:endParaRPr lang="es-ES" sz="2000" dirty="0">
              <a:solidFill>
                <a:srgbClr val="FFFF00"/>
              </a:solidFill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 l="52794" t="28359" r="31375" b="39448"/>
          <a:stretch>
            <a:fillRect/>
          </a:stretch>
        </p:blipFill>
        <p:spPr bwMode="auto">
          <a:xfrm>
            <a:off x="4175956" y="260647"/>
            <a:ext cx="4536505" cy="5405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Rectángulo"/>
          <p:cNvSpPr/>
          <p:nvPr/>
        </p:nvSpPr>
        <p:spPr>
          <a:xfrm>
            <a:off x="276404" y="1021271"/>
            <a:ext cx="38995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§"/>
            </a:pPr>
            <a:r>
              <a:rPr lang="es-ES" sz="2000" b="1" dirty="0" smtClean="0">
                <a:latin typeface="Comic Sans MS" pitchFamily="66" charset="0"/>
              </a:rPr>
              <a:t>Une </a:t>
            </a:r>
            <a:r>
              <a:rPr lang="es-ES" sz="2000" b="1" dirty="0">
                <a:latin typeface="Comic Sans MS" pitchFamily="66" charset="0"/>
              </a:rPr>
              <a:t>las caras diafragmática y </a:t>
            </a:r>
            <a:r>
              <a:rPr lang="es-ES" sz="2000" b="1" dirty="0" smtClean="0">
                <a:latin typeface="Comic Sans MS" pitchFamily="66" charset="0"/>
              </a:rPr>
              <a:t>visceral</a:t>
            </a:r>
          </a:p>
          <a:p>
            <a:pPr lvl="0"/>
            <a:endParaRPr lang="es-ES" sz="2000" b="1" dirty="0" smtClean="0">
              <a:latin typeface="Comic Sans MS" pitchFamily="66" charset="0"/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es-ES" sz="2000" b="1" dirty="0" smtClean="0">
                <a:latin typeface="Comic Sans MS" pitchFamily="66" charset="0"/>
              </a:rPr>
              <a:t>Presenta </a:t>
            </a:r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2 incisuras</a:t>
            </a:r>
            <a:r>
              <a:rPr lang="es-ES" sz="2000" b="1" dirty="0">
                <a:latin typeface="Comic Sans MS" pitchFamily="66" charset="0"/>
              </a:rPr>
              <a:t>: para el </a:t>
            </a:r>
            <a:r>
              <a:rPr lang="es-ES" sz="2000" b="1" dirty="0">
                <a:solidFill>
                  <a:srgbClr val="FF66FF"/>
                </a:solidFill>
                <a:latin typeface="Comic Sans MS" pitchFamily="66" charset="0"/>
              </a:rPr>
              <a:t>ligamento redondo </a:t>
            </a:r>
            <a:r>
              <a:rPr lang="es-ES" sz="2000" b="1" dirty="0">
                <a:latin typeface="Comic Sans MS" pitchFamily="66" charset="0"/>
              </a:rPr>
              <a:t>y para la </a:t>
            </a:r>
            <a:r>
              <a:rPr lang="es-ES" sz="2000" b="1" dirty="0">
                <a:solidFill>
                  <a:srgbClr val="FF66FF"/>
                </a:solidFill>
                <a:latin typeface="Comic Sans MS" pitchFamily="66" charset="0"/>
              </a:rPr>
              <a:t>vesícula biliar</a:t>
            </a:r>
            <a:endParaRPr lang="es-PY" sz="2000" b="1" dirty="0">
              <a:solidFill>
                <a:srgbClr val="FF66FF"/>
              </a:solidFill>
              <a:latin typeface="Comic Sans MS" pitchFamily="66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276405" y="3212976"/>
            <a:ext cx="3431499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§"/>
            </a:pPr>
            <a:r>
              <a:rPr lang="es-ES" sz="2000" b="1" dirty="0" smtClean="0">
                <a:solidFill>
                  <a:srgbClr val="FFFF00"/>
                </a:solidFill>
                <a:latin typeface="Comic Sans MS" pitchFamily="66" charset="0"/>
              </a:rPr>
              <a:t>Va de la 10ª costilla derecha a la 6ª costilla izquierda.</a:t>
            </a:r>
          </a:p>
          <a:p>
            <a:pPr marL="285750" lvl="0" indent="-285750">
              <a:buFont typeface="Wingdings" pitchFamily="2" charset="2"/>
              <a:buChar char="§"/>
            </a:pPr>
            <a:endParaRPr lang="es-ES" sz="2000" b="1" dirty="0">
              <a:latin typeface="Comic Sans MS" pitchFamily="66" charset="0"/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es-ES" sz="2000" b="1" dirty="0">
                <a:latin typeface="Comic Sans MS" pitchFamily="66" charset="0"/>
              </a:rPr>
              <a:t>Forma uno de los lados del </a:t>
            </a:r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triángulo de </a:t>
            </a:r>
            <a:r>
              <a:rPr lang="es-ES" sz="2000" b="1" dirty="0" smtClean="0">
                <a:solidFill>
                  <a:srgbClr val="00FFFF"/>
                </a:solidFill>
                <a:latin typeface="Comic Sans MS" pitchFamily="66" charset="0"/>
              </a:rPr>
              <a:t>Labbé</a:t>
            </a:r>
            <a:endParaRPr lang="es-PY" sz="2000" b="1" dirty="0">
              <a:solidFill>
                <a:srgbClr val="00FFFF"/>
              </a:solidFill>
              <a:latin typeface="Comic Sans MS" pitchFamily="66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4175956" y="4828510"/>
            <a:ext cx="752129" cy="369332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r>
              <a:rPr lang="es-ES" b="1" dirty="0" smtClean="0">
                <a:solidFill>
                  <a:srgbClr val="FFFF00"/>
                </a:solidFill>
                <a:latin typeface="Comic Sans MS" pitchFamily="66" charset="0"/>
              </a:rPr>
              <a:t>C 1O</a:t>
            </a:r>
            <a:endParaRPr lang="es-ES" dirty="0"/>
          </a:p>
        </p:txBody>
      </p:sp>
      <p:sp>
        <p:nvSpPr>
          <p:cNvPr id="12" name="11 Rectángulo"/>
          <p:cNvSpPr/>
          <p:nvPr/>
        </p:nvSpPr>
        <p:spPr>
          <a:xfrm>
            <a:off x="7812360" y="3212976"/>
            <a:ext cx="567784" cy="369332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r>
              <a:rPr lang="es-ES" b="1" dirty="0" smtClean="0">
                <a:solidFill>
                  <a:srgbClr val="FFFF00"/>
                </a:solidFill>
                <a:latin typeface="Comic Sans MS" pitchFamily="66" charset="0"/>
              </a:rPr>
              <a:t>C 6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268550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260CB-A08E-4B04-A460-5B23DFC6EDE6}" type="slidenum">
              <a:rPr lang="es-PY" smtClean="0"/>
              <a:pPr/>
              <a:t>15</a:t>
            </a:fld>
            <a:endParaRPr lang="es-PY"/>
          </a:p>
        </p:txBody>
      </p:sp>
      <p:sp>
        <p:nvSpPr>
          <p:cNvPr id="6" name="5 Rectángulo"/>
          <p:cNvSpPr/>
          <p:nvPr/>
        </p:nvSpPr>
        <p:spPr>
          <a:xfrm>
            <a:off x="611560" y="379837"/>
            <a:ext cx="2520242" cy="52322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lvl="0"/>
            <a:r>
              <a:rPr lang="es-ES" sz="2800" b="1" dirty="0" smtClean="0">
                <a:solidFill>
                  <a:schemeClr val="bg2"/>
                </a:solidFill>
                <a:latin typeface="Comic Sans MS" pitchFamily="66" charset="0"/>
              </a:rPr>
              <a:t>PERITONEO:</a:t>
            </a:r>
            <a:endParaRPr lang="es-ES" sz="2800" b="1" dirty="0">
              <a:solidFill>
                <a:schemeClr val="bg2"/>
              </a:solidFill>
              <a:latin typeface="Comic Sans MS" pitchFamily="66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3347864" y="456781"/>
            <a:ext cx="52902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latin typeface="Comic Sans MS" pitchFamily="66" charset="0"/>
              </a:rPr>
              <a:t>El hígado está ampliamente peritonizado.</a:t>
            </a:r>
          </a:p>
        </p:txBody>
      </p:sp>
      <p:sp>
        <p:nvSpPr>
          <p:cNvPr id="9" name="8 Rectángulo"/>
          <p:cNvSpPr/>
          <p:nvPr/>
        </p:nvSpPr>
        <p:spPr>
          <a:xfrm>
            <a:off x="395536" y="1340768"/>
            <a:ext cx="379724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latin typeface="Comic Sans MS" pitchFamily="66" charset="0"/>
              </a:rPr>
              <a:t>A nivel del hígado el peritoneo forma: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s-ES" sz="2000" b="1" dirty="0" smtClean="0">
                <a:latin typeface="Comic Sans MS" pitchFamily="66" charset="0"/>
              </a:rPr>
              <a:t>El </a:t>
            </a:r>
            <a:r>
              <a:rPr lang="es-ES" sz="2000" b="1" dirty="0" smtClean="0">
                <a:solidFill>
                  <a:srgbClr val="00FFFF"/>
                </a:solidFill>
                <a:latin typeface="Comic Sans MS" pitchFamily="66" charset="0"/>
              </a:rPr>
              <a:t>ligamento falciforme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s-ES" sz="2000" b="1" dirty="0" smtClean="0">
                <a:latin typeface="Comic Sans MS" pitchFamily="66" charset="0"/>
              </a:rPr>
              <a:t>El </a:t>
            </a:r>
            <a:r>
              <a:rPr lang="es-ES" sz="2000" b="1" dirty="0" smtClean="0">
                <a:solidFill>
                  <a:srgbClr val="FF66FF"/>
                </a:solidFill>
                <a:latin typeface="Comic Sans MS" pitchFamily="66" charset="0"/>
              </a:rPr>
              <a:t>ligamento coronario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s-ES" sz="2000" b="1" dirty="0" smtClean="0">
                <a:latin typeface="Comic Sans MS" pitchFamily="66" charset="0"/>
              </a:rPr>
              <a:t>El </a:t>
            </a:r>
            <a:r>
              <a:rPr lang="es-ES" sz="2000" b="1" dirty="0" smtClean="0">
                <a:solidFill>
                  <a:srgbClr val="FFFF00"/>
                </a:solidFill>
                <a:latin typeface="Comic Sans MS" pitchFamily="66" charset="0"/>
              </a:rPr>
              <a:t>epiplón menor</a:t>
            </a:r>
            <a:endParaRPr lang="es-ES" sz="20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 l="24935" t="25207" r="35835" b="34507"/>
          <a:stretch>
            <a:fillRect/>
          </a:stretch>
        </p:blipFill>
        <p:spPr bwMode="auto">
          <a:xfrm>
            <a:off x="5186373" y="1051984"/>
            <a:ext cx="3062697" cy="2208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 l="30284" t="41818" r="50984" b="37112"/>
          <a:stretch>
            <a:fillRect/>
          </a:stretch>
        </p:blipFill>
        <p:spPr bwMode="auto">
          <a:xfrm>
            <a:off x="258071" y="3330383"/>
            <a:ext cx="4169913" cy="274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7349" y="3391837"/>
            <a:ext cx="3840746" cy="2768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305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2306" t="22882" r="22994" b="16724"/>
          <a:stretch>
            <a:fillRect/>
          </a:stretch>
        </p:blipFill>
        <p:spPr bwMode="auto">
          <a:xfrm>
            <a:off x="323528" y="1412776"/>
            <a:ext cx="5912235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260CB-A08E-4B04-A460-5B23DFC6EDE6}" type="slidenum">
              <a:rPr lang="es-PY" smtClean="0"/>
              <a:pPr/>
              <a:t>16</a:t>
            </a:fld>
            <a:endParaRPr lang="es-PY"/>
          </a:p>
        </p:txBody>
      </p:sp>
      <p:sp>
        <p:nvSpPr>
          <p:cNvPr id="6" name="5 Rectángulo"/>
          <p:cNvSpPr/>
          <p:nvPr/>
        </p:nvSpPr>
        <p:spPr>
          <a:xfrm>
            <a:off x="467544" y="476672"/>
            <a:ext cx="371928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 smtClean="0">
                <a:solidFill>
                  <a:srgbClr val="00FFFF"/>
                </a:solidFill>
                <a:latin typeface="Comic Sans MS" pitchFamily="66" charset="0"/>
              </a:rPr>
              <a:t>LIGAMENTO FALCIFORME:</a:t>
            </a:r>
            <a:endParaRPr lang="es-ES" sz="2000" dirty="0"/>
          </a:p>
        </p:txBody>
      </p:sp>
      <p:sp>
        <p:nvSpPr>
          <p:cNvPr id="8" name="7 Rectángulo"/>
          <p:cNvSpPr/>
          <p:nvPr/>
        </p:nvSpPr>
        <p:spPr>
          <a:xfrm>
            <a:off x="4216742" y="168895"/>
            <a:ext cx="4472404" cy="1015663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s-ES" sz="2000" b="1" dirty="0" smtClean="0">
                <a:latin typeface="Comic Sans MS" pitchFamily="66" charset="0"/>
              </a:rPr>
              <a:t>Une </a:t>
            </a:r>
            <a:r>
              <a:rPr lang="es-ES" sz="2000" b="1" dirty="0">
                <a:latin typeface="Comic Sans MS" pitchFamily="66" charset="0"/>
              </a:rPr>
              <a:t>la cara diafragmática del hígado al diafragma y a la pared abdominal anterior</a:t>
            </a:r>
            <a:endParaRPr lang="es-PY" sz="2000" b="1" dirty="0">
              <a:latin typeface="Comic Sans MS" pitchFamily="66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6452944" y="2132856"/>
            <a:ext cx="208823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2000" b="1" dirty="0" smtClean="0">
                <a:solidFill>
                  <a:srgbClr val="FFFF00"/>
                </a:solidFill>
                <a:latin typeface="Comic Sans MS" pitchFamily="66" charset="0"/>
              </a:rPr>
              <a:t>2 caras:</a:t>
            </a:r>
          </a:p>
          <a:p>
            <a:pPr marL="285750" lvl="0" indent="-285750">
              <a:buFont typeface="Wingdings" pitchFamily="2" charset="2"/>
              <a:buChar char="§"/>
            </a:pPr>
            <a:r>
              <a:rPr lang="es-ES" sz="2000" b="1" dirty="0" smtClean="0">
                <a:latin typeface="Comic Sans MS" pitchFamily="66" charset="0"/>
              </a:rPr>
              <a:t>Derecha (superior)</a:t>
            </a:r>
          </a:p>
          <a:p>
            <a:pPr marL="285750" lvl="0" indent="-285750">
              <a:buFont typeface="Wingdings" pitchFamily="2" charset="2"/>
              <a:buChar char="§"/>
            </a:pPr>
            <a:r>
              <a:rPr lang="es-ES" sz="2000" b="1" dirty="0" smtClean="0">
                <a:latin typeface="Comic Sans MS" pitchFamily="66" charset="0"/>
              </a:rPr>
              <a:t>Izquierda (inferior)</a:t>
            </a:r>
          </a:p>
          <a:p>
            <a:pPr lvl="0"/>
            <a:endParaRPr lang="es-ES" sz="2000" b="1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pPr lvl="0"/>
            <a:r>
              <a:rPr lang="es-ES" sz="2000" b="1" dirty="0" smtClean="0">
                <a:solidFill>
                  <a:srgbClr val="FFFF00"/>
                </a:solidFill>
                <a:latin typeface="Comic Sans MS" pitchFamily="66" charset="0"/>
              </a:rPr>
              <a:t>2 bordes:</a:t>
            </a:r>
          </a:p>
          <a:p>
            <a:pPr marL="285750" lvl="0" indent="-285750">
              <a:buFont typeface="Wingdings" pitchFamily="2" charset="2"/>
              <a:buChar char="§"/>
            </a:pPr>
            <a:r>
              <a:rPr lang="es-ES" sz="2000" b="1" dirty="0" smtClean="0">
                <a:latin typeface="Comic Sans MS" pitchFamily="66" charset="0"/>
              </a:rPr>
              <a:t>Superior</a:t>
            </a:r>
          </a:p>
          <a:p>
            <a:pPr marL="285750" lvl="0" indent="-285750">
              <a:buFont typeface="Wingdings" pitchFamily="2" charset="2"/>
              <a:buChar char="§"/>
            </a:pPr>
            <a:r>
              <a:rPr lang="es-ES" sz="2000" b="1" dirty="0" smtClean="0">
                <a:latin typeface="Comic Sans MS" pitchFamily="66" charset="0"/>
              </a:rPr>
              <a:t>Inferior</a:t>
            </a:r>
            <a:endParaRPr lang="es-PY" sz="2000" b="1" dirty="0">
              <a:latin typeface="Comic Sans MS" pitchFamily="66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2915816" y="5445224"/>
            <a:ext cx="3299749" cy="646331"/>
          </a:xfrm>
          <a:prstGeom prst="rect">
            <a:avLst/>
          </a:prstGeom>
          <a:solidFill>
            <a:srgbClr val="FF66FF"/>
          </a:solidFill>
        </p:spPr>
        <p:txBody>
          <a:bodyPr wrap="square">
            <a:spAutoFit/>
          </a:bodyPr>
          <a:lstStyle/>
          <a:p>
            <a:pPr lvl="0" algn="ctr"/>
            <a:r>
              <a:rPr lang="es-ES" b="1" dirty="0" smtClean="0">
                <a:solidFill>
                  <a:schemeClr val="bg1"/>
                </a:solidFill>
                <a:latin typeface="Comic Sans MS" pitchFamily="66" charset="0"/>
              </a:rPr>
              <a:t>Es </a:t>
            </a: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un medio de fijación poco </a:t>
            </a:r>
            <a:r>
              <a:rPr lang="es-ES" b="1" dirty="0" smtClean="0">
                <a:solidFill>
                  <a:schemeClr val="bg1"/>
                </a:solidFill>
                <a:latin typeface="Comic Sans MS" pitchFamily="66" charset="0"/>
              </a:rPr>
              <a:t>eficaz para el hígado</a:t>
            </a:r>
            <a:endParaRPr lang="es-PY" b="1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8146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2306" t="22882" r="22994" b="16724"/>
          <a:stretch>
            <a:fillRect/>
          </a:stretch>
        </p:blipFill>
        <p:spPr bwMode="auto">
          <a:xfrm>
            <a:off x="1475656" y="1124744"/>
            <a:ext cx="6048672" cy="478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260CB-A08E-4B04-A460-5B23DFC6EDE6}" type="slidenum">
              <a:rPr lang="es-PY" smtClean="0"/>
              <a:pPr/>
              <a:t>17</a:t>
            </a:fld>
            <a:endParaRPr lang="es-PY"/>
          </a:p>
        </p:txBody>
      </p:sp>
      <p:sp>
        <p:nvSpPr>
          <p:cNvPr id="7" name="6 Rectángulo"/>
          <p:cNvSpPr/>
          <p:nvPr/>
        </p:nvSpPr>
        <p:spPr>
          <a:xfrm>
            <a:off x="179512" y="2148235"/>
            <a:ext cx="1728191" cy="646331"/>
          </a:xfrm>
          <a:prstGeom prst="rect">
            <a:avLst/>
          </a:prstGeom>
          <a:solidFill>
            <a:srgbClr val="00FFFF"/>
          </a:solidFill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  <a:latin typeface="Comic Sans MS" pitchFamily="66" charset="0"/>
              </a:rPr>
              <a:t>Cara derecha (superior) 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7092280" y="2816061"/>
            <a:ext cx="1835696" cy="646331"/>
          </a:xfrm>
          <a:prstGeom prst="rect">
            <a:avLst/>
          </a:prstGeom>
          <a:solidFill>
            <a:srgbClr val="00FFFF"/>
          </a:solidFill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  <a:latin typeface="Comic Sans MS" pitchFamily="66" charset="0"/>
              </a:rPr>
              <a:t>Cara izquierda (inferior) </a:t>
            </a:r>
            <a:endParaRPr lang="es-ES" b="1" dirty="0">
              <a:solidFill>
                <a:schemeClr val="bg1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2899897" y="574825"/>
            <a:ext cx="1821332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latin typeface="Comic Sans MS" pitchFamily="66" charset="0"/>
              </a:rPr>
              <a:t>Borde superior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863677" y="5083896"/>
            <a:ext cx="1766830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latin typeface="Comic Sans MS" pitchFamily="66" charset="0"/>
              </a:rPr>
              <a:t>Borde inferior</a:t>
            </a:r>
            <a:endParaRPr lang="es-ES" dirty="0">
              <a:solidFill>
                <a:schemeClr val="bg1"/>
              </a:solidFill>
            </a:endParaRPr>
          </a:p>
        </p:txBody>
      </p:sp>
      <p:cxnSp>
        <p:nvCxnSpPr>
          <p:cNvPr id="12" name="11 Conector recto de flecha"/>
          <p:cNvCxnSpPr/>
          <p:nvPr/>
        </p:nvCxnSpPr>
        <p:spPr>
          <a:xfrm>
            <a:off x="1979712" y="2471400"/>
            <a:ext cx="2916051" cy="406792"/>
          </a:xfrm>
          <a:prstGeom prst="straightConnector1">
            <a:avLst/>
          </a:prstGeom>
          <a:ln>
            <a:solidFill>
              <a:srgbClr val="00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/>
          <p:nvPr/>
        </p:nvCxnSpPr>
        <p:spPr>
          <a:xfrm flipH="1">
            <a:off x="5148064" y="3110596"/>
            <a:ext cx="1944217" cy="0"/>
          </a:xfrm>
          <a:prstGeom prst="straightConnector1">
            <a:avLst/>
          </a:prstGeom>
          <a:ln>
            <a:solidFill>
              <a:srgbClr val="00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16 Conector recto de flecha"/>
          <p:cNvCxnSpPr/>
          <p:nvPr/>
        </p:nvCxnSpPr>
        <p:spPr>
          <a:xfrm>
            <a:off x="4012348" y="947690"/>
            <a:ext cx="1078605" cy="1617214"/>
          </a:xfrm>
          <a:prstGeom prst="straightConnector1">
            <a:avLst/>
          </a:prstGeom>
          <a:ln>
            <a:solidFill>
              <a:srgbClr val="00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19 Conector recto de flecha"/>
          <p:cNvCxnSpPr/>
          <p:nvPr/>
        </p:nvCxnSpPr>
        <p:spPr>
          <a:xfrm flipV="1">
            <a:off x="2450398" y="3356992"/>
            <a:ext cx="2270831" cy="1726904"/>
          </a:xfrm>
          <a:prstGeom prst="straightConnector1">
            <a:avLst/>
          </a:prstGeom>
          <a:ln>
            <a:solidFill>
              <a:srgbClr val="00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22 Rectángulo"/>
          <p:cNvSpPr/>
          <p:nvPr/>
        </p:nvSpPr>
        <p:spPr>
          <a:xfrm>
            <a:off x="4866896" y="436325"/>
            <a:ext cx="32334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600" b="1" dirty="0" smtClean="0">
                <a:latin typeface="Comic Sans MS" pitchFamily="66" charset="0"/>
              </a:rPr>
              <a:t>Se inserta en el </a:t>
            </a:r>
            <a:r>
              <a:rPr lang="es-ES" sz="1600" b="1" dirty="0" smtClean="0">
                <a:solidFill>
                  <a:srgbClr val="FF99FF"/>
                </a:solidFill>
                <a:latin typeface="Comic Sans MS" pitchFamily="66" charset="0"/>
              </a:rPr>
              <a:t>diafragma</a:t>
            </a:r>
            <a:r>
              <a:rPr lang="es-ES" sz="1600" b="1" dirty="0" smtClean="0">
                <a:latin typeface="Comic Sans MS" pitchFamily="66" charset="0"/>
              </a:rPr>
              <a:t> y en la </a:t>
            </a:r>
            <a:r>
              <a:rPr lang="es-ES" sz="1600" b="1" dirty="0" smtClean="0">
                <a:solidFill>
                  <a:srgbClr val="FF99FF"/>
                </a:solidFill>
                <a:latin typeface="Comic Sans MS" pitchFamily="66" charset="0"/>
              </a:rPr>
              <a:t>pared abdominal anterior</a:t>
            </a:r>
            <a:endParaRPr lang="es-ES" sz="1600" b="1" dirty="0">
              <a:solidFill>
                <a:srgbClr val="FF99FF"/>
              </a:solidFill>
            </a:endParaRPr>
          </a:p>
        </p:txBody>
      </p:sp>
      <p:sp>
        <p:nvSpPr>
          <p:cNvPr id="29" name="28 Rectángulo"/>
          <p:cNvSpPr/>
          <p:nvPr/>
        </p:nvSpPr>
        <p:spPr>
          <a:xfrm>
            <a:off x="467544" y="5517232"/>
            <a:ext cx="2808312" cy="1077218"/>
          </a:xfrm>
          <a:prstGeom prst="rect">
            <a:avLst/>
          </a:prstGeom>
          <a:solidFill>
            <a:schemeClr val="tx1"/>
          </a:solidFill>
          <a:ln>
            <a:solidFill>
              <a:srgbClr val="00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1600" b="1" dirty="0" smtClean="0">
                <a:solidFill>
                  <a:schemeClr val="bg1"/>
                </a:solidFill>
                <a:latin typeface="Comic Sans MS" pitchFamily="66" charset="0"/>
              </a:rPr>
              <a:t>Se inserta en el </a:t>
            </a:r>
            <a:r>
              <a:rPr lang="es-ES" sz="1600" b="1" dirty="0" smtClean="0">
                <a:solidFill>
                  <a:srgbClr val="FF0000"/>
                </a:solidFill>
                <a:latin typeface="Comic Sans MS" pitchFamily="66" charset="0"/>
              </a:rPr>
              <a:t>hígado.</a:t>
            </a:r>
            <a:r>
              <a:rPr lang="es-ES" sz="1600" b="1" dirty="0" smtClean="0">
                <a:solidFill>
                  <a:schemeClr val="bg1"/>
                </a:solidFill>
                <a:latin typeface="Comic Sans MS" pitchFamily="66" charset="0"/>
              </a:rPr>
              <a:t> En su borde libre </a:t>
            </a:r>
            <a:r>
              <a:rPr lang="es-ES" sz="1600" b="1" dirty="0" smtClean="0">
                <a:solidFill>
                  <a:schemeClr val="bg2"/>
                </a:solidFill>
                <a:latin typeface="Comic Sans MS" pitchFamily="66" charset="0"/>
              </a:rPr>
              <a:t>contiene al ligamento redondo </a:t>
            </a:r>
            <a:r>
              <a:rPr lang="es-ES" sz="1600" b="1" dirty="0" smtClean="0">
                <a:solidFill>
                  <a:schemeClr val="bg1"/>
                </a:solidFill>
                <a:latin typeface="Comic Sans MS" pitchFamily="66" charset="0"/>
              </a:rPr>
              <a:t>del hígado (llega al ombligo)</a:t>
            </a:r>
            <a:endParaRPr lang="es-ES" sz="1600" b="1" dirty="0">
              <a:solidFill>
                <a:schemeClr val="bg1"/>
              </a:solidFill>
            </a:endParaRPr>
          </a:p>
        </p:txBody>
      </p:sp>
      <p:sp>
        <p:nvSpPr>
          <p:cNvPr id="35" name="34 Rectángulo"/>
          <p:cNvSpPr/>
          <p:nvPr/>
        </p:nvSpPr>
        <p:spPr>
          <a:xfrm>
            <a:off x="4228127" y="5194066"/>
            <a:ext cx="2255517" cy="646331"/>
          </a:xfrm>
          <a:prstGeom prst="rect">
            <a:avLst/>
          </a:prstGeom>
          <a:solidFill>
            <a:srgbClr val="FF66FF"/>
          </a:solidFill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solidFill>
                  <a:schemeClr val="bg1"/>
                </a:solidFill>
                <a:latin typeface="Comic Sans MS" pitchFamily="66" charset="0"/>
              </a:rPr>
              <a:t>Ligamento redondo del hígado</a:t>
            </a:r>
            <a:endParaRPr lang="es-ES" dirty="0">
              <a:solidFill>
                <a:schemeClr val="bg1"/>
              </a:solidFill>
            </a:endParaRPr>
          </a:p>
        </p:txBody>
      </p:sp>
      <p:cxnSp>
        <p:nvCxnSpPr>
          <p:cNvPr id="36" name="35 Conector recto de flecha"/>
          <p:cNvCxnSpPr/>
          <p:nvPr/>
        </p:nvCxnSpPr>
        <p:spPr>
          <a:xfrm flipV="1">
            <a:off x="5090953" y="4581128"/>
            <a:ext cx="0" cy="612938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8117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2306" t="22882" r="22994" b="16724"/>
          <a:stretch>
            <a:fillRect/>
          </a:stretch>
        </p:blipFill>
        <p:spPr bwMode="auto">
          <a:xfrm>
            <a:off x="1403648" y="252502"/>
            <a:ext cx="5832648" cy="461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260CB-A08E-4B04-A460-5B23DFC6EDE6}" type="slidenum">
              <a:rPr lang="es-PY" smtClean="0"/>
              <a:pPr/>
              <a:t>18</a:t>
            </a:fld>
            <a:endParaRPr lang="es-PY"/>
          </a:p>
        </p:txBody>
      </p:sp>
      <p:sp>
        <p:nvSpPr>
          <p:cNvPr id="7" name="6 Rectángulo"/>
          <p:cNvSpPr/>
          <p:nvPr/>
        </p:nvSpPr>
        <p:spPr>
          <a:xfrm>
            <a:off x="755576" y="5023344"/>
            <a:ext cx="7567380" cy="1015663"/>
          </a:xfrm>
          <a:prstGeom prst="rect">
            <a:avLst/>
          </a:prstGeom>
          <a:solidFill>
            <a:schemeClr val="tx1"/>
          </a:solidFill>
          <a:ln>
            <a:solidFill>
              <a:srgbClr val="00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2000" b="1" dirty="0" smtClean="0">
                <a:solidFill>
                  <a:schemeClr val="bg1"/>
                </a:solidFill>
                <a:latin typeface="Comic Sans MS" pitchFamily="66" charset="0"/>
              </a:rPr>
              <a:t>El </a:t>
            </a:r>
            <a:r>
              <a:rPr lang="es-ES" sz="2000" b="1" dirty="0" smtClean="0">
                <a:solidFill>
                  <a:srgbClr val="FF0000"/>
                </a:solidFill>
                <a:latin typeface="Comic Sans MS" pitchFamily="66" charset="0"/>
              </a:rPr>
              <a:t>LIGAMENTO REDONDO </a:t>
            </a:r>
            <a:r>
              <a:rPr lang="es-ES" sz="2000" b="1" dirty="0" smtClean="0">
                <a:solidFill>
                  <a:schemeClr val="bg1"/>
                </a:solidFill>
                <a:latin typeface="Comic Sans MS" pitchFamily="66" charset="0"/>
              </a:rPr>
              <a:t>va del hígado al ombligo.</a:t>
            </a:r>
          </a:p>
          <a:p>
            <a:pPr algn="ctr"/>
            <a:r>
              <a:rPr lang="es-ES" sz="2000" b="1" dirty="0" smtClean="0">
                <a:solidFill>
                  <a:schemeClr val="bg1"/>
                </a:solidFill>
                <a:latin typeface="Comic Sans MS" pitchFamily="66" charset="0"/>
              </a:rPr>
              <a:t>Es la </a:t>
            </a:r>
            <a:r>
              <a:rPr lang="es-ES" sz="2000" b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omic Sans MS" pitchFamily="66" charset="0"/>
              </a:rPr>
              <a:t>vena umbilical obliterada</a:t>
            </a:r>
            <a:r>
              <a:rPr lang="es-ES" sz="2000" b="1" dirty="0" smtClean="0">
                <a:solidFill>
                  <a:schemeClr val="bg1"/>
                </a:solidFill>
                <a:latin typeface="Comic Sans MS" pitchFamily="66" charset="0"/>
              </a:rPr>
              <a:t>.</a:t>
            </a:r>
          </a:p>
          <a:p>
            <a:pPr algn="ctr"/>
            <a:r>
              <a:rPr lang="es-ES" sz="2000" b="1" dirty="0" smtClean="0">
                <a:solidFill>
                  <a:schemeClr val="bg1"/>
                </a:solidFill>
                <a:latin typeface="Comic Sans MS" pitchFamily="66" charset="0"/>
              </a:rPr>
              <a:t>Se encuentra entre las dos hojas del ligamento falciforme.</a:t>
            </a:r>
            <a:endParaRPr lang="es-ES" sz="2000" dirty="0">
              <a:solidFill>
                <a:schemeClr val="bg1"/>
              </a:solidFill>
            </a:endParaRPr>
          </a:p>
        </p:txBody>
      </p:sp>
      <p:cxnSp>
        <p:nvCxnSpPr>
          <p:cNvPr id="8" name="7 Conector recto de flecha"/>
          <p:cNvCxnSpPr/>
          <p:nvPr/>
        </p:nvCxnSpPr>
        <p:spPr>
          <a:xfrm flipV="1">
            <a:off x="4860032" y="3717032"/>
            <a:ext cx="0" cy="1224136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069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Fi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t="5898" r="21541"/>
          <a:stretch>
            <a:fillRect/>
          </a:stretch>
        </p:blipFill>
        <p:spPr>
          <a:xfrm>
            <a:off x="1763688" y="404664"/>
            <a:ext cx="5220580" cy="56744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260CB-A08E-4B04-A460-5B23DFC6EDE6}" type="slidenum">
              <a:rPr lang="es-PY" smtClean="0"/>
              <a:pPr/>
              <a:t>19</a:t>
            </a:fld>
            <a:endParaRPr lang="es-PY"/>
          </a:p>
        </p:txBody>
      </p:sp>
      <p:sp>
        <p:nvSpPr>
          <p:cNvPr id="6" name="5 Rectángulo"/>
          <p:cNvSpPr/>
          <p:nvPr/>
        </p:nvSpPr>
        <p:spPr>
          <a:xfrm>
            <a:off x="1979712" y="4862932"/>
            <a:ext cx="1872208" cy="707886"/>
          </a:xfrm>
          <a:prstGeom prst="rect">
            <a:avLst/>
          </a:prstGeom>
          <a:solidFill>
            <a:schemeClr val="tx1"/>
          </a:solidFill>
          <a:ln>
            <a:solidFill>
              <a:srgbClr val="00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2000" b="1" dirty="0" smtClean="0">
                <a:solidFill>
                  <a:schemeClr val="bg1"/>
                </a:solidFill>
                <a:latin typeface="Comic Sans MS" pitchFamily="66" charset="0"/>
              </a:rPr>
              <a:t>Ligamento redondo </a:t>
            </a:r>
            <a:endParaRPr lang="es-ES" sz="2000" dirty="0"/>
          </a:p>
        </p:txBody>
      </p:sp>
      <p:sp>
        <p:nvSpPr>
          <p:cNvPr id="7" name="6 Rectángulo"/>
          <p:cNvSpPr/>
          <p:nvPr/>
        </p:nvSpPr>
        <p:spPr>
          <a:xfrm>
            <a:off x="5508104" y="4338317"/>
            <a:ext cx="1800200" cy="707886"/>
          </a:xfrm>
          <a:prstGeom prst="rect">
            <a:avLst/>
          </a:prstGeom>
          <a:solidFill>
            <a:schemeClr val="tx1"/>
          </a:solidFill>
          <a:ln>
            <a:solidFill>
              <a:srgbClr val="00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2000" b="1" dirty="0" smtClean="0">
                <a:solidFill>
                  <a:schemeClr val="bg1"/>
                </a:solidFill>
                <a:latin typeface="Comic Sans MS" pitchFamily="66" charset="0"/>
              </a:rPr>
              <a:t>Ligamento falciforme 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996163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0166" t="41563" r="50555" b="36130"/>
          <a:stretch>
            <a:fillRect/>
          </a:stretch>
        </p:blipFill>
        <p:spPr bwMode="auto">
          <a:xfrm>
            <a:off x="3579881" y="1877158"/>
            <a:ext cx="5313312" cy="36022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260CB-A08E-4B04-A460-5B23DFC6EDE6}" type="slidenum">
              <a:rPr lang="es-PY" smtClean="0"/>
              <a:pPr/>
              <a:t>20</a:t>
            </a:fld>
            <a:endParaRPr lang="es-PY"/>
          </a:p>
        </p:txBody>
      </p:sp>
      <p:sp>
        <p:nvSpPr>
          <p:cNvPr id="6" name="5 Rectángulo"/>
          <p:cNvSpPr/>
          <p:nvPr/>
        </p:nvSpPr>
        <p:spPr>
          <a:xfrm>
            <a:off x="484134" y="466763"/>
            <a:ext cx="36631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 smtClean="0">
                <a:solidFill>
                  <a:srgbClr val="00FFFF"/>
                </a:solidFill>
                <a:latin typeface="Comic Sans MS" pitchFamily="66" charset="0"/>
              </a:rPr>
              <a:t>LIGAMENTO CORONARIO:</a:t>
            </a:r>
            <a:endParaRPr lang="es-ES" sz="2000" dirty="0"/>
          </a:p>
        </p:txBody>
      </p:sp>
      <p:sp>
        <p:nvSpPr>
          <p:cNvPr id="7" name="6 Rectángulo"/>
          <p:cNvSpPr/>
          <p:nvPr/>
        </p:nvSpPr>
        <p:spPr>
          <a:xfrm>
            <a:off x="4293096" y="322784"/>
            <a:ext cx="4014192" cy="707886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s-ES" sz="2000" b="1" dirty="0" smtClean="0">
                <a:latin typeface="Comic Sans MS" pitchFamily="66" charset="0"/>
              </a:rPr>
              <a:t>Une </a:t>
            </a:r>
            <a:r>
              <a:rPr lang="es-ES" sz="2000" b="1" dirty="0">
                <a:latin typeface="Comic Sans MS" pitchFamily="66" charset="0"/>
              </a:rPr>
              <a:t>la cara diafragmática del hígado con el diafragma</a:t>
            </a:r>
            <a:endParaRPr lang="es-PY" sz="2000" b="1" dirty="0">
              <a:latin typeface="Comic Sans MS" pitchFamily="66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147566" y="1323791"/>
            <a:ext cx="345526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itchFamily="2" charset="2"/>
              <a:buChar char="§"/>
            </a:pPr>
            <a:r>
              <a:rPr lang="es-ES" sz="2000" b="1" dirty="0" smtClean="0">
                <a:latin typeface="Comic Sans MS" pitchFamily="66" charset="0"/>
              </a:rPr>
              <a:t>En </a:t>
            </a:r>
            <a:r>
              <a:rPr lang="es-ES" sz="2000" b="1" dirty="0">
                <a:latin typeface="Comic Sans MS" pitchFamily="66" charset="0"/>
              </a:rPr>
              <a:t>sus extremos se encuentra prolongado por los </a:t>
            </a: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ligamentos triangulares derecho e </a:t>
            </a:r>
            <a:r>
              <a:rPr lang="es-ES" sz="2000" b="1" dirty="0" smtClean="0">
                <a:solidFill>
                  <a:srgbClr val="FFFF00"/>
                </a:solidFill>
                <a:latin typeface="Comic Sans MS" pitchFamily="66" charset="0"/>
              </a:rPr>
              <a:t>izquierdo</a:t>
            </a:r>
          </a:p>
          <a:p>
            <a:pPr lvl="0"/>
            <a:endParaRPr lang="es-PY" sz="2000" b="1" dirty="0">
              <a:solidFill>
                <a:srgbClr val="FF66FF"/>
              </a:solidFill>
              <a:latin typeface="Comic Sans MS" pitchFamily="66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es-ES" sz="2000" b="1" dirty="0" smtClean="0">
                <a:latin typeface="Comic Sans MS" pitchFamily="66" charset="0"/>
              </a:rPr>
              <a:t>El </a:t>
            </a:r>
            <a:r>
              <a:rPr lang="es-ES" sz="2000" b="1" dirty="0">
                <a:latin typeface="Comic Sans MS" pitchFamily="66" charset="0"/>
              </a:rPr>
              <a:t>ligamento coronario </a:t>
            </a:r>
            <a:r>
              <a:rPr lang="es-ES" sz="2000" b="1" dirty="0">
                <a:solidFill>
                  <a:srgbClr val="FF66FF"/>
                </a:solidFill>
                <a:latin typeface="Comic Sans MS" pitchFamily="66" charset="0"/>
              </a:rPr>
              <a:t>delimita el área desnuda del </a:t>
            </a:r>
            <a:r>
              <a:rPr lang="es-ES" sz="2000" b="1" dirty="0" smtClean="0">
                <a:solidFill>
                  <a:srgbClr val="FF66FF"/>
                </a:solidFill>
                <a:latin typeface="Comic Sans MS" pitchFamily="66" charset="0"/>
              </a:rPr>
              <a:t>hígado</a:t>
            </a:r>
          </a:p>
          <a:p>
            <a:pPr lvl="0"/>
            <a:endParaRPr lang="es-PY" sz="2000" b="1" dirty="0">
              <a:latin typeface="Comic Sans MS" pitchFamily="66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es-ES" sz="2000" b="1" dirty="0" smtClean="0">
                <a:latin typeface="Comic Sans MS" pitchFamily="66" charset="0"/>
              </a:rPr>
              <a:t>Es </a:t>
            </a:r>
            <a:r>
              <a:rPr lang="es-ES" sz="2000" b="1" dirty="0">
                <a:latin typeface="Comic Sans MS" pitchFamily="66" charset="0"/>
              </a:rPr>
              <a:t>un </a:t>
            </a: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medio de fijación </a:t>
            </a:r>
            <a:r>
              <a:rPr lang="es-ES" sz="2000" b="1" dirty="0">
                <a:latin typeface="Comic Sans MS" pitchFamily="66" charset="0"/>
              </a:rPr>
              <a:t>importante del </a:t>
            </a:r>
            <a:r>
              <a:rPr lang="es-ES" sz="2000" b="1" dirty="0" smtClean="0">
                <a:latin typeface="Comic Sans MS" pitchFamily="66" charset="0"/>
              </a:rPr>
              <a:t>hígado</a:t>
            </a:r>
          </a:p>
          <a:p>
            <a:pPr lvl="0"/>
            <a:endParaRPr lang="es-PY" sz="2000" b="1" dirty="0">
              <a:latin typeface="Comic Sans MS" pitchFamily="66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es-ES" sz="2000" b="1" dirty="0" smtClean="0">
                <a:latin typeface="Comic Sans MS" pitchFamily="66" charset="0"/>
              </a:rPr>
              <a:t>Posee </a:t>
            </a:r>
            <a:r>
              <a:rPr lang="es-ES" sz="2000" b="1" dirty="0">
                <a:solidFill>
                  <a:srgbClr val="FF66FF"/>
                </a:solidFill>
                <a:latin typeface="Comic Sans MS" pitchFamily="66" charset="0"/>
              </a:rPr>
              <a:t>2 hojas: </a:t>
            </a:r>
            <a:r>
              <a:rPr lang="es-ES" sz="2000" b="1" dirty="0">
                <a:latin typeface="Comic Sans MS" pitchFamily="66" charset="0"/>
              </a:rPr>
              <a:t>superior e inferior</a:t>
            </a:r>
            <a:endParaRPr lang="es-PY" sz="20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445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0166" t="41563" r="50555" b="36130"/>
          <a:stretch>
            <a:fillRect/>
          </a:stretch>
        </p:blipFill>
        <p:spPr bwMode="auto">
          <a:xfrm>
            <a:off x="1835696" y="1438845"/>
            <a:ext cx="5544616" cy="3759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260CB-A08E-4B04-A460-5B23DFC6EDE6}" type="slidenum">
              <a:rPr lang="es-PY" smtClean="0"/>
              <a:pPr/>
              <a:t>21</a:t>
            </a:fld>
            <a:endParaRPr lang="es-PY"/>
          </a:p>
        </p:txBody>
      </p:sp>
      <p:sp>
        <p:nvSpPr>
          <p:cNvPr id="7" name="6 Rectángulo"/>
          <p:cNvSpPr/>
          <p:nvPr/>
        </p:nvSpPr>
        <p:spPr>
          <a:xfrm>
            <a:off x="4499992" y="2420888"/>
            <a:ext cx="17281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 smtClean="0">
                <a:latin typeface="Comic Sans MS" pitchFamily="66" charset="0"/>
              </a:rPr>
              <a:t>Área desnuda </a:t>
            </a:r>
            <a:endParaRPr lang="es-ES" sz="2000" dirty="0"/>
          </a:p>
        </p:txBody>
      </p:sp>
      <p:sp>
        <p:nvSpPr>
          <p:cNvPr id="8" name="7 Rectángulo"/>
          <p:cNvSpPr/>
          <p:nvPr/>
        </p:nvSpPr>
        <p:spPr>
          <a:xfrm>
            <a:off x="403920" y="3489248"/>
            <a:ext cx="2346996" cy="64633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solidFill>
                  <a:srgbClr val="FFFF00"/>
                </a:solidFill>
                <a:latin typeface="Comic Sans MS" pitchFamily="66" charset="0"/>
              </a:rPr>
              <a:t>Ligamento triangular izquierdo </a:t>
            </a:r>
            <a:endParaRPr lang="es-ES" dirty="0"/>
          </a:p>
        </p:txBody>
      </p:sp>
      <p:sp>
        <p:nvSpPr>
          <p:cNvPr id="9" name="8 Rectángulo"/>
          <p:cNvSpPr/>
          <p:nvPr/>
        </p:nvSpPr>
        <p:spPr>
          <a:xfrm>
            <a:off x="6575145" y="1898393"/>
            <a:ext cx="2346996" cy="64633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solidFill>
                  <a:srgbClr val="FFFF00"/>
                </a:solidFill>
                <a:latin typeface="Comic Sans MS" pitchFamily="66" charset="0"/>
              </a:rPr>
              <a:t>Ligamento triangular derecho</a:t>
            </a:r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>
            <a:off x="2750916" y="620688"/>
            <a:ext cx="2346996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solidFill>
                  <a:schemeClr val="bg2"/>
                </a:solidFill>
                <a:latin typeface="Comic Sans MS" pitchFamily="66" charset="0"/>
              </a:rPr>
              <a:t>Hoja superior del ligamento coronario</a:t>
            </a:r>
            <a:endParaRPr lang="es-ES" dirty="0">
              <a:solidFill>
                <a:schemeClr val="bg2"/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2924021" y="5231936"/>
            <a:ext cx="2346996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ES" b="1" dirty="0" smtClean="0">
                <a:solidFill>
                  <a:schemeClr val="bg2"/>
                </a:solidFill>
                <a:latin typeface="Comic Sans MS" pitchFamily="66" charset="0"/>
              </a:rPr>
              <a:t>Hoja inferior del ligamento coronario</a:t>
            </a:r>
            <a:endParaRPr lang="es-ES" dirty="0">
              <a:solidFill>
                <a:schemeClr val="bg2"/>
              </a:solidFill>
            </a:endParaRPr>
          </a:p>
        </p:txBody>
      </p:sp>
      <p:cxnSp>
        <p:nvCxnSpPr>
          <p:cNvPr id="12" name="11 Conector recto de flecha"/>
          <p:cNvCxnSpPr/>
          <p:nvPr/>
        </p:nvCxnSpPr>
        <p:spPr>
          <a:xfrm flipH="1" flipV="1">
            <a:off x="3419872" y="2492896"/>
            <a:ext cx="504542" cy="2739040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 flipV="1">
            <a:off x="3924414" y="3489248"/>
            <a:ext cx="1343690" cy="1742688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16 Conector recto de flecha"/>
          <p:cNvCxnSpPr>
            <a:stCxn id="10" idx="2"/>
          </p:cNvCxnSpPr>
          <p:nvPr/>
        </p:nvCxnSpPr>
        <p:spPr>
          <a:xfrm flipH="1">
            <a:off x="3203848" y="1267019"/>
            <a:ext cx="720566" cy="827220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18 Conector recto de flecha"/>
          <p:cNvCxnSpPr>
            <a:stCxn id="10" idx="2"/>
          </p:cNvCxnSpPr>
          <p:nvPr/>
        </p:nvCxnSpPr>
        <p:spPr>
          <a:xfrm>
            <a:off x="3924414" y="1267019"/>
            <a:ext cx="1871722" cy="998093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20 Conector recto de flecha"/>
          <p:cNvCxnSpPr/>
          <p:nvPr/>
        </p:nvCxnSpPr>
        <p:spPr>
          <a:xfrm flipH="1">
            <a:off x="6585312" y="2544724"/>
            <a:ext cx="939016" cy="1172310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22 Conector recto de flecha"/>
          <p:cNvCxnSpPr/>
          <p:nvPr/>
        </p:nvCxnSpPr>
        <p:spPr>
          <a:xfrm flipV="1">
            <a:off x="1835696" y="2265112"/>
            <a:ext cx="648072" cy="1224136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25 Rectángulo"/>
          <p:cNvSpPr/>
          <p:nvPr/>
        </p:nvSpPr>
        <p:spPr>
          <a:xfrm>
            <a:off x="5097912" y="609716"/>
            <a:ext cx="33625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600" b="1" dirty="0" smtClean="0">
                <a:latin typeface="Comic Sans MS" pitchFamily="66" charset="0"/>
              </a:rPr>
              <a:t>Forma la hoja superior de los ligamentos triangulares</a:t>
            </a:r>
            <a:endParaRPr lang="es-ES" sz="1600" b="1" dirty="0"/>
          </a:p>
        </p:txBody>
      </p:sp>
      <p:sp>
        <p:nvSpPr>
          <p:cNvPr id="27" name="26 Rectángulo"/>
          <p:cNvSpPr/>
          <p:nvPr/>
        </p:nvSpPr>
        <p:spPr>
          <a:xfrm>
            <a:off x="5322525" y="5255984"/>
            <a:ext cx="33625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600" b="1" dirty="0" smtClean="0">
                <a:latin typeface="Comic Sans MS" pitchFamily="66" charset="0"/>
              </a:rPr>
              <a:t>Forma la hoja inferior de los ligamentos triangulares</a:t>
            </a:r>
            <a:endParaRPr lang="es-ES" sz="1600" b="1" dirty="0"/>
          </a:p>
        </p:txBody>
      </p:sp>
    </p:spTree>
    <p:extLst>
      <p:ext uri="{BB962C8B-B14F-4D97-AF65-F5344CB8AC3E}">
        <p14:creationId xmlns:p14="http://schemas.microsoft.com/office/powerpoint/2010/main" val="514997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9549" t="13346" r="11819" b="8777"/>
          <a:stretch/>
        </p:blipFill>
        <p:spPr bwMode="auto">
          <a:xfrm>
            <a:off x="179512" y="620688"/>
            <a:ext cx="8847879" cy="5134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260CB-A08E-4B04-A460-5B23DFC6EDE6}" type="slidenum">
              <a:rPr lang="es-PY" smtClean="0"/>
              <a:pPr/>
              <a:t>22</a:t>
            </a:fld>
            <a:endParaRPr lang="es-PY"/>
          </a:p>
        </p:txBody>
      </p:sp>
      <p:sp>
        <p:nvSpPr>
          <p:cNvPr id="7" name="6 Rectángulo redondeado"/>
          <p:cNvSpPr/>
          <p:nvPr/>
        </p:nvSpPr>
        <p:spPr>
          <a:xfrm>
            <a:off x="251520" y="1556792"/>
            <a:ext cx="2232248" cy="360040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 redondeado"/>
          <p:cNvSpPr/>
          <p:nvPr/>
        </p:nvSpPr>
        <p:spPr>
          <a:xfrm>
            <a:off x="7092280" y="2852936"/>
            <a:ext cx="1584176" cy="504056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Rectángulo redondeado"/>
          <p:cNvSpPr/>
          <p:nvPr/>
        </p:nvSpPr>
        <p:spPr>
          <a:xfrm>
            <a:off x="6156176" y="1268760"/>
            <a:ext cx="1008112" cy="2880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5750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260CB-A08E-4B04-A460-5B23DFC6EDE6}" type="slidenum">
              <a:rPr lang="es-PY" smtClean="0"/>
              <a:pPr/>
              <a:t>23</a:t>
            </a:fld>
            <a:endParaRPr lang="es-PY"/>
          </a:p>
        </p:txBody>
      </p:sp>
      <p:sp>
        <p:nvSpPr>
          <p:cNvPr id="6" name="5 Rectángulo"/>
          <p:cNvSpPr/>
          <p:nvPr/>
        </p:nvSpPr>
        <p:spPr>
          <a:xfrm>
            <a:off x="484134" y="466763"/>
            <a:ext cx="249619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 smtClean="0">
                <a:solidFill>
                  <a:srgbClr val="00FFFF"/>
                </a:solidFill>
                <a:latin typeface="Comic Sans MS" pitchFamily="66" charset="0"/>
              </a:rPr>
              <a:t>EPIPLÓN MENOR:</a:t>
            </a:r>
            <a:endParaRPr lang="es-ES" sz="2000" dirty="0"/>
          </a:p>
        </p:txBody>
      </p:sp>
      <p:sp>
        <p:nvSpPr>
          <p:cNvPr id="7" name="6 Rectángulo"/>
          <p:cNvSpPr/>
          <p:nvPr/>
        </p:nvSpPr>
        <p:spPr>
          <a:xfrm>
            <a:off x="3275500" y="197562"/>
            <a:ext cx="4968552" cy="1015663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s-ES" sz="2000" b="1" dirty="0" smtClean="0">
                <a:latin typeface="Comic Sans MS" pitchFamily="66" charset="0"/>
              </a:rPr>
              <a:t>Une </a:t>
            </a:r>
            <a:r>
              <a:rPr lang="es-ES" sz="2000" b="1" dirty="0">
                <a:latin typeface="Comic Sans MS" pitchFamily="66" charset="0"/>
              </a:rPr>
              <a:t>la </a:t>
            </a:r>
            <a:r>
              <a:rPr lang="es-ES" sz="2000" b="1" dirty="0">
                <a:solidFill>
                  <a:srgbClr val="FF99FF"/>
                </a:solidFill>
                <a:latin typeface="Comic Sans MS" pitchFamily="66" charset="0"/>
              </a:rPr>
              <a:t>curvatura menor </a:t>
            </a:r>
            <a:r>
              <a:rPr lang="es-ES" sz="2000" b="1" dirty="0">
                <a:latin typeface="Comic Sans MS" pitchFamily="66" charset="0"/>
              </a:rPr>
              <a:t>del estómago y la parte inicial de la </a:t>
            </a:r>
            <a:r>
              <a:rPr lang="es-ES" sz="2000" b="1" dirty="0">
                <a:solidFill>
                  <a:srgbClr val="FF99FF"/>
                </a:solidFill>
                <a:latin typeface="Comic Sans MS" pitchFamily="66" charset="0"/>
              </a:rPr>
              <a:t>1ª porción duodenal</a:t>
            </a:r>
            <a:r>
              <a:rPr lang="es-ES" sz="2000" b="1" dirty="0">
                <a:latin typeface="Comic Sans MS" pitchFamily="66" charset="0"/>
              </a:rPr>
              <a:t> a la </a:t>
            </a:r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cara visceral del hígado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 l="31897" t="27859" r="23581" b="24141"/>
          <a:stretch>
            <a:fillRect/>
          </a:stretch>
        </p:blipFill>
        <p:spPr bwMode="auto">
          <a:xfrm>
            <a:off x="353241" y="1484784"/>
            <a:ext cx="4719856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8 Rectángulo"/>
          <p:cNvSpPr/>
          <p:nvPr/>
        </p:nvSpPr>
        <p:spPr>
          <a:xfrm>
            <a:off x="5330348" y="1628800"/>
            <a:ext cx="336154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ES" sz="2000" b="1" dirty="0" smtClean="0">
                <a:latin typeface="Comic Sans MS" pitchFamily="66" charset="0"/>
              </a:rPr>
              <a:t>La </a:t>
            </a:r>
            <a:r>
              <a:rPr lang="es-ES" sz="2000" b="1" dirty="0">
                <a:latin typeface="Comic Sans MS" pitchFamily="66" charset="0"/>
              </a:rPr>
              <a:t>inserción hepática tiene 2 </a:t>
            </a:r>
            <a:r>
              <a:rPr lang="es-ES" sz="2000" b="1" dirty="0" smtClean="0">
                <a:latin typeface="Comic Sans MS" pitchFamily="66" charset="0"/>
              </a:rPr>
              <a:t>porciones: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es-ES" sz="2000" b="1" dirty="0" smtClean="0">
                <a:solidFill>
                  <a:srgbClr val="FFFF00"/>
                </a:solidFill>
                <a:latin typeface="Comic Sans MS" pitchFamily="66" charset="0"/>
              </a:rPr>
              <a:t>Transversal: </a:t>
            </a:r>
            <a:r>
              <a:rPr lang="es-ES" sz="2000" b="1" dirty="0">
                <a:latin typeface="Comic Sans MS" pitchFamily="66" charset="0"/>
              </a:rPr>
              <a:t>en el </a:t>
            </a:r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porta </a:t>
            </a:r>
            <a:r>
              <a:rPr lang="es-ES" sz="2000" b="1" dirty="0" smtClean="0">
                <a:solidFill>
                  <a:srgbClr val="00FFFF"/>
                </a:solidFill>
                <a:latin typeface="Comic Sans MS" pitchFamily="66" charset="0"/>
              </a:rPr>
              <a:t>hepático</a:t>
            </a:r>
            <a:endParaRPr lang="es-ES" sz="2000" b="1" dirty="0">
              <a:solidFill>
                <a:srgbClr val="00FFFF"/>
              </a:solidFill>
              <a:latin typeface="Comic Sans MS" pitchFamily="66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es-ES" sz="2000" b="1" dirty="0" smtClean="0">
                <a:solidFill>
                  <a:srgbClr val="FFFF00"/>
                </a:solidFill>
                <a:latin typeface="Comic Sans MS" pitchFamily="66" charset="0"/>
              </a:rPr>
              <a:t>Vertical: </a:t>
            </a:r>
            <a:r>
              <a:rPr lang="es-ES" sz="2000" b="1" dirty="0">
                <a:latin typeface="Comic Sans MS" pitchFamily="66" charset="0"/>
              </a:rPr>
              <a:t>en la fisura del </a:t>
            </a:r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ligamento venoso</a:t>
            </a:r>
            <a:endParaRPr lang="es-PY" sz="2000" b="1" dirty="0">
              <a:solidFill>
                <a:srgbClr val="00FFFF"/>
              </a:solidFill>
              <a:latin typeface="Comic Sans MS" pitchFamily="66" charset="0"/>
            </a:endParaRPr>
          </a:p>
        </p:txBody>
      </p:sp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5330348" y="3698375"/>
            <a:ext cx="3240360" cy="2441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2" name="11 Conector recto"/>
          <p:cNvCxnSpPr/>
          <p:nvPr/>
        </p:nvCxnSpPr>
        <p:spPr>
          <a:xfrm>
            <a:off x="6816358" y="4797152"/>
            <a:ext cx="501792" cy="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12 Conector recto"/>
          <p:cNvCxnSpPr/>
          <p:nvPr/>
        </p:nvCxnSpPr>
        <p:spPr>
          <a:xfrm>
            <a:off x="7318150" y="4797152"/>
            <a:ext cx="250896" cy="864096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6" name="15 Rectángulo"/>
          <p:cNvSpPr/>
          <p:nvPr/>
        </p:nvSpPr>
        <p:spPr>
          <a:xfrm>
            <a:off x="6913205" y="4408331"/>
            <a:ext cx="3080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latin typeface="Comic Sans MS" pitchFamily="66" charset="0"/>
              </a:rPr>
              <a:t>P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7443598" y="5116542"/>
            <a:ext cx="340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 smtClean="0">
                <a:solidFill>
                  <a:schemeClr val="bg1"/>
                </a:solidFill>
                <a:latin typeface="Comic Sans MS" pitchFamily="66" charset="0"/>
              </a:rPr>
              <a:t>V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8" name="17 Rectángulo"/>
          <p:cNvSpPr/>
          <p:nvPr/>
        </p:nvSpPr>
        <p:spPr>
          <a:xfrm>
            <a:off x="2286690" y="3208329"/>
            <a:ext cx="8529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b="1" dirty="0" smtClean="0">
                <a:solidFill>
                  <a:schemeClr val="bg1"/>
                </a:solidFill>
                <a:latin typeface="Comic Sans MS" pitchFamily="66" charset="0"/>
              </a:rPr>
              <a:t>Epiplón menor</a:t>
            </a:r>
            <a:endParaRPr lang="es-E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9834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260CB-A08E-4B04-A460-5B23DFC6EDE6}" type="slidenum">
              <a:rPr lang="es-PY" smtClean="0"/>
              <a:pPr/>
              <a:t>24</a:t>
            </a:fld>
            <a:endParaRPr lang="es-PY"/>
          </a:p>
        </p:txBody>
      </p:sp>
      <p:sp>
        <p:nvSpPr>
          <p:cNvPr id="6" name="5 Rectángulo"/>
          <p:cNvSpPr/>
          <p:nvPr/>
        </p:nvSpPr>
        <p:spPr>
          <a:xfrm>
            <a:off x="611560" y="379837"/>
            <a:ext cx="2723823" cy="52322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lvl="0"/>
            <a:r>
              <a:rPr lang="es-ES" sz="2800" b="1" dirty="0" smtClean="0">
                <a:solidFill>
                  <a:schemeClr val="bg2"/>
                </a:solidFill>
                <a:latin typeface="Comic Sans MS" pitchFamily="66" charset="0"/>
              </a:rPr>
              <a:t>RELACIONES:</a:t>
            </a:r>
            <a:endParaRPr lang="es-ES" sz="2800" b="1" dirty="0">
              <a:solidFill>
                <a:schemeClr val="bg2"/>
              </a:solidFill>
              <a:latin typeface="Comic Sans MS" pitchFamily="66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3788434" y="415899"/>
            <a:ext cx="33730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CARA </a:t>
            </a:r>
            <a:r>
              <a:rPr lang="es-ES" sz="2000" b="1" dirty="0" smtClean="0">
                <a:solidFill>
                  <a:srgbClr val="00FFFF"/>
                </a:solidFill>
                <a:latin typeface="Comic Sans MS" pitchFamily="66" charset="0"/>
              </a:rPr>
              <a:t>DIAFRAGMÁTICA</a:t>
            </a:r>
            <a:endParaRPr lang="es-ES" sz="2000" dirty="0">
              <a:solidFill>
                <a:srgbClr val="00FFFF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60042" y="1150818"/>
            <a:ext cx="373589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itchFamily="2" charset="2"/>
              <a:buChar char="§"/>
            </a:pPr>
            <a:r>
              <a:rPr lang="es-ES" sz="2000" b="1" dirty="0" smtClean="0">
                <a:latin typeface="Comic Sans MS" pitchFamily="66" charset="0"/>
              </a:rPr>
              <a:t>Diafragma</a:t>
            </a:r>
            <a:endParaRPr lang="es-PY" sz="2000" b="1" dirty="0">
              <a:latin typeface="Comic Sans MS" pitchFamily="66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es-ES" sz="2000" b="1" dirty="0" smtClean="0">
                <a:latin typeface="Comic Sans MS" pitchFamily="66" charset="0"/>
              </a:rPr>
              <a:t>Pared </a:t>
            </a:r>
            <a:r>
              <a:rPr lang="es-ES" sz="2000" b="1" dirty="0">
                <a:latin typeface="Comic Sans MS" pitchFamily="66" charset="0"/>
              </a:rPr>
              <a:t>torácica</a:t>
            </a:r>
            <a:endParaRPr lang="es-PY" sz="2000" b="1" dirty="0">
              <a:latin typeface="Comic Sans MS" pitchFamily="66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es-ES" sz="2000" b="1" dirty="0" smtClean="0">
                <a:latin typeface="Comic Sans MS" pitchFamily="66" charset="0"/>
              </a:rPr>
              <a:t>Área </a:t>
            </a:r>
            <a:r>
              <a:rPr lang="es-ES" sz="2000" b="1" dirty="0">
                <a:latin typeface="Comic Sans MS" pitchFamily="66" charset="0"/>
              </a:rPr>
              <a:t>desnuda: se relaciona con: </a:t>
            </a: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VCI, Aorta abdominal, esófago y nervio vago izquierdo</a:t>
            </a:r>
            <a:endParaRPr lang="es-PY" sz="20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 l="56208" t="40012" r="24694" b="34102"/>
          <a:stretch>
            <a:fillRect/>
          </a:stretch>
        </p:blipFill>
        <p:spPr bwMode="auto">
          <a:xfrm>
            <a:off x="3995936" y="1150818"/>
            <a:ext cx="5044406" cy="4006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 l="30458" t="42393" r="50494" b="36974"/>
          <a:stretch>
            <a:fillRect/>
          </a:stretch>
        </p:blipFill>
        <p:spPr bwMode="auto">
          <a:xfrm>
            <a:off x="260042" y="3573016"/>
            <a:ext cx="3672408" cy="2330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10 Rectángulo"/>
          <p:cNvSpPr/>
          <p:nvPr/>
        </p:nvSpPr>
        <p:spPr>
          <a:xfrm>
            <a:off x="6245950" y="2107596"/>
            <a:ext cx="51488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  <a:latin typeface="Comic Sans MS" pitchFamily="66" charset="0"/>
              </a:rPr>
              <a:t>VCI</a:t>
            </a: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6700948" y="2245573"/>
            <a:ext cx="41069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 smtClean="0">
                <a:solidFill>
                  <a:schemeClr val="bg1"/>
                </a:solidFill>
                <a:latin typeface="Comic Sans MS" pitchFamily="66" charset="0"/>
              </a:rPr>
              <a:t>Ao</a:t>
            </a: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7325155" y="2120883"/>
            <a:ext cx="29687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 smtClean="0">
                <a:solidFill>
                  <a:schemeClr val="bg1"/>
                </a:solidFill>
                <a:latin typeface="Comic Sans MS" pitchFamily="66" charset="0"/>
              </a:rPr>
              <a:t>E</a:t>
            </a:r>
            <a:endParaRPr lang="es-E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3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escanear002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b="2768"/>
          <a:stretch>
            <a:fillRect/>
          </a:stretch>
        </p:blipFill>
        <p:spPr bwMode="auto">
          <a:xfrm>
            <a:off x="971600" y="332656"/>
            <a:ext cx="7463703" cy="5781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260CB-A08E-4B04-A460-5B23DFC6EDE6}" type="slidenum">
              <a:rPr lang="es-PY" smtClean="0"/>
              <a:pPr/>
              <a:t>25</a:t>
            </a:fld>
            <a:endParaRPr lang="es-PY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260CB-A08E-4B04-A460-5B23DFC6EDE6}" type="slidenum">
              <a:rPr lang="es-PY" smtClean="0"/>
              <a:pPr/>
              <a:t>26</a:t>
            </a:fld>
            <a:endParaRPr lang="es-PY"/>
          </a:p>
        </p:txBody>
      </p:sp>
      <p:sp>
        <p:nvSpPr>
          <p:cNvPr id="6" name="5 Rectángulo"/>
          <p:cNvSpPr/>
          <p:nvPr/>
        </p:nvSpPr>
        <p:spPr>
          <a:xfrm>
            <a:off x="282020" y="239882"/>
            <a:ext cx="2723823" cy="52322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lvl="0"/>
            <a:r>
              <a:rPr lang="es-ES" sz="2800" b="1" dirty="0" smtClean="0">
                <a:solidFill>
                  <a:schemeClr val="bg2"/>
                </a:solidFill>
                <a:latin typeface="Comic Sans MS" pitchFamily="66" charset="0"/>
              </a:rPr>
              <a:t>RELACIONES:</a:t>
            </a:r>
            <a:endParaRPr lang="es-ES" sz="2800" b="1" dirty="0">
              <a:solidFill>
                <a:schemeClr val="bg2"/>
              </a:solidFill>
              <a:latin typeface="Comic Sans MS" pitchFamily="66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3293058" y="301437"/>
            <a:ext cx="22942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CARA </a:t>
            </a:r>
            <a:r>
              <a:rPr lang="es-ES" sz="2000" b="1" dirty="0" smtClean="0">
                <a:solidFill>
                  <a:srgbClr val="00FFFF"/>
                </a:solidFill>
                <a:latin typeface="Comic Sans MS" pitchFamily="66" charset="0"/>
              </a:rPr>
              <a:t>VISCERAL</a:t>
            </a:r>
            <a:endParaRPr lang="es-ES" sz="2000" dirty="0">
              <a:solidFill>
                <a:srgbClr val="00FFFF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12036" y="1132120"/>
            <a:ext cx="200888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A la derecha: </a:t>
            </a:r>
            <a:endParaRPr lang="es-PY" sz="2000" b="1" dirty="0">
              <a:solidFill>
                <a:srgbClr val="00FFFF"/>
              </a:solidFill>
              <a:latin typeface="Comic Sans MS" pitchFamily="66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250877" y="1700808"/>
            <a:ext cx="3042181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ES" b="1" dirty="0" smtClean="0">
                <a:latin typeface="Comic Sans MS" pitchFamily="66" charset="0"/>
              </a:rPr>
              <a:t>Flexura </a:t>
            </a:r>
            <a:r>
              <a:rPr lang="es-ES" b="1" dirty="0">
                <a:latin typeface="Comic Sans MS" pitchFamily="66" charset="0"/>
              </a:rPr>
              <a:t>cólica derecha y parte inicial del colon </a:t>
            </a:r>
            <a:r>
              <a:rPr lang="es-ES" b="1" dirty="0" smtClean="0">
                <a:latin typeface="Comic Sans MS" pitchFamily="66" charset="0"/>
              </a:rPr>
              <a:t>transverso</a:t>
            </a:r>
            <a:endParaRPr lang="es-PY" b="1" dirty="0" smtClean="0">
              <a:latin typeface="Comic Sans MS" pitchFamily="66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 smtClean="0">
                <a:latin typeface="Comic Sans MS" pitchFamily="66" charset="0"/>
              </a:rPr>
              <a:t>Flexura superior del duodeno</a:t>
            </a:r>
            <a:endParaRPr lang="es-PY" b="1" dirty="0" smtClean="0">
              <a:latin typeface="Comic Sans MS" pitchFamily="66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 smtClean="0">
                <a:latin typeface="Comic Sans MS" pitchFamily="66" charset="0"/>
              </a:rPr>
              <a:t>Riñón derecho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 smtClean="0">
                <a:latin typeface="Comic Sans MS" pitchFamily="66" charset="0"/>
              </a:rPr>
              <a:t>Glándula </a:t>
            </a:r>
            <a:r>
              <a:rPr lang="es-ES" b="1" dirty="0">
                <a:latin typeface="Comic Sans MS" pitchFamily="66" charset="0"/>
              </a:rPr>
              <a:t>suprarrenal </a:t>
            </a:r>
            <a:r>
              <a:rPr lang="es-ES" b="1" dirty="0" smtClean="0">
                <a:latin typeface="Comic Sans MS" pitchFamily="66" charset="0"/>
              </a:rPr>
              <a:t>derecha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 smtClean="0">
                <a:latin typeface="Comic Sans MS" pitchFamily="66" charset="0"/>
              </a:rPr>
              <a:t>Vesícula </a:t>
            </a:r>
            <a:r>
              <a:rPr lang="es-ES" b="1" dirty="0">
                <a:latin typeface="Comic Sans MS" pitchFamily="66" charset="0"/>
              </a:rPr>
              <a:t>biliar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281129" y="4237057"/>
            <a:ext cx="21355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A la </a:t>
            </a:r>
            <a:r>
              <a:rPr lang="es-ES" sz="2000" b="1" dirty="0" smtClean="0">
                <a:solidFill>
                  <a:srgbClr val="00FFFF"/>
                </a:solidFill>
                <a:latin typeface="Comic Sans MS" pitchFamily="66" charset="0"/>
              </a:rPr>
              <a:t>izquierda</a:t>
            </a:r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: </a:t>
            </a:r>
            <a:endParaRPr lang="es-PY" sz="2000" b="1" dirty="0">
              <a:solidFill>
                <a:srgbClr val="00FFFF"/>
              </a:solidFill>
              <a:latin typeface="Comic Sans MS" pitchFamily="66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192736" y="4797152"/>
            <a:ext cx="38066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ES" b="1" dirty="0" smtClean="0">
                <a:latin typeface="Comic Sans MS" pitchFamily="66" charset="0"/>
              </a:rPr>
              <a:t>Colon transverso</a:t>
            </a:r>
            <a:endParaRPr lang="es-PY" b="1" dirty="0" smtClean="0">
              <a:latin typeface="Comic Sans MS" pitchFamily="66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 smtClean="0">
                <a:latin typeface="Comic Sans MS" pitchFamily="66" charset="0"/>
              </a:rPr>
              <a:t>Cara </a:t>
            </a:r>
            <a:r>
              <a:rPr lang="es-ES" b="1" dirty="0">
                <a:latin typeface="Comic Sans MS" pitchFamily="66" charset="0"/>
              </a:rPr>
              <a:t>anterior del </a:t>
            </a:r>
            <a:r>
              <a:rPr lang="es-ES" b="1" dirty="0" smtClean="0">
                <a:latin typeface="Comic Sans MS" pitchFamily="66" charset="0"/>
              </a:rPr>
              <a:t>estómago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 smtClean="0">
                <a:latin typeface="Comic Sans MS" pitchFamily="66" charset="0"/>
              </a:rPr>
              <a:t>Vestíbulo de la transcavidad de los epiplones</a:t>
            </a:r>
            <a:endParaRPr lang="es-PY" b="1" dirty="0">
              <a:latin typeface="Comic Sans MS" pitchFamily="66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779285"/>
            <a:ext cx="4032448" cy="4079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68" t="26389" r="5069" b="11508"/>
          <a:stretch/>
        </p:blipFill>
        <p:spPr bwMode="auto">
          <a:xfrm>
            <a:off x="5456004" y="4873217"/>
            <a:ext cx="2264439" cy="1794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257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260CB-A08E-4B04-A460-5B23DFC6EDE6}" type="slidenum">
              <a:rPr lang="es-PY" smtClean="0"/>
              <a:pPr/>
              <a:t>27</a:t>
            </a:fld>
            <a:endParaRPr lang="es-PY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56208" t="40012" r="24694" b="34102"/>
          <a:stretch>
            <a:fillRect/>
          </a:stretch>
        </p:blipFill>
        <p:spPr bwMode="auto">
          <a:xfrm>
            <a:off x="971600" y="476672"/>
            <a:ext cx="7128792" cy="566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Rectángulo"/>
          <p:cNvSpPr/>
          <p:nvPr/>
        </p:nvSpPr>
        <p:spPr>
          <a:xfrm>
            <a:off x="6300192" y="2420888"/>
            <a:ext cx="12234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Y" b="1" dirty="0" smtClean="0">
                <a:solidFill>
                  <a:schemeClr val="bg1"/>
                </a:solidFill>
                <a:latin typeface="Comic Sans MS" pitchFamily="66" charset="0"/>
              </a:rPr>
              <a:t>Estómago</a:t>
            </a:r>
            <a:endParaRPr lang="es-PY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1691680" y="5174348"/>
            <a:ext cx="6335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Y" b="1" dirty="0" smtClean="0">
                <a:solidFill>
                  <a:schemeClr val="bg1"/>
                </a:solidFill>
                <a:latin typeface="Comic Sans MS" pitchFamily="66" charset="0"/>
              </a:rPr>
              <a:t>FCD</a:t>
            </a:r>
            <a:endParaRPr lang="es-PY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3347864" y="4117722"/>
            <a:ext cx="6511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Y" b="1" dirty="0" smtClean="0">
                <a:solidFill>
                  <a:schemeClr val="bg1"/>
                </a:solidFill>
                <a:latin typeface="Comic Sans MS" pitchFamily="66" charset="0"/>
              </a:rPr>
              <a:t>FSD</a:t>
            </a:r>
            <a:endParaRPr lang="es-PY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2714357" y="3748390"/>
            <a:ext cx="4988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Y" b="1" dirty="0" smtClean="0">
                <a:solidFill>
                  <a:schemeClr val="bg1"/>
                </a:solidFill>
                <a:latin typeface="Comic Sans MS" pitchFamily="66" charset="0"/>
              </a:rPr>
              <a:t>RD</a:t>
            </a:r>
            <a:endParaRPr lang="es-PY" b="1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3491879" y="2944861"/>
            <a:ext cx="8162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Y" b="1" dirty="0" smtClean="0">
                <a:solidFill>
                  <a:schemeClr val="bg1"/>
                </a:solidFill>
                <a:latin typeface="Comic Sans MS" pitchFamily="66" charset="0"/>
              </a:rPr>
              <a:t>GSRD</a:t>
            </a:r>
            <a:endParaRPr lang="es-PY" b="1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056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260CB-A08E-4B04-A460-5B23DFC6EDE6}" type="slidenum">
              <a:rPr lang="es-PY" smtClean="0"/>
              <a:pPr/>
              <a:t>28</a:t>
            </a:fld>
            <a:endParaRPr lang="es-PY"/>
          </a:p>
        </p:txBody>
      </p:sp>
      <p:sp>
        <p:nvSpPr>
          <p:cNvPr id="8" name="7 Rectángulo"/>
          <p:cNvSpPr/>
          <p:nvPr/>
        </p:nvSpPr>
        <p:spPr>
          <a:xfrm>
            <a:off x="1835696" y="260648"/>
            <a:ext cx="4145687" cy="52322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lvl="0"/>
            <a:r>
              <a:rPr lang="es-ES" sz="2800" b="1" dirty="0" smtClean="0">
                <a:solidFill>
                  <a:schemeClr val="bg2"/>
                </a:solidFill>
                <a:latin typeface="Comic Sans MS" pitchFamily="66" charset="0"/>
              </a:rPr>
              <a:t>VASOS DEL HÍGADO:</a:t>
            </a:r>
            <a:endParaRPr lang="es-ES" sz="2800" b="1" dirty="0">
              <a:solidFill>
                <a:schemeClr val="bg2"/>
              </a:solidFill>
              <a:latin typeface="Comic Sans MS" pitchFamily="66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467544" y="1625435"/>
            <a:ext cx="828092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 smtClean="0">
                <a:latin typeface="Comic Sans MS" pitchFamily="66" charset="0"/>
              </a:rPr>
              <a:t>El hígado tiene doble vascularización: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s-ES" sz="2400" b="1" dirty="0" smtClean="0">
                <a:solidFill>
                  <a:srgbClr val="00FFFF"/>
                </a:solidFill>
                <a:latin typeface="Comic Sans MS" pitchFamily="66" charset="0"/>
              </a:rPr>
              <a:t>Funcional: </a:t>
            </a:r>
            <a:r>
              <a:rPr lang="es-ES" sz="2400" b="1" dirty="0" smtClean="0">
                <a:solidFill>
                  <a:srgbClr val="FFFF00"/>
                </a:solidFill>
                <a:latin typeface="Comic Sans MS" pitchFamily="66" charset="0"/>
              </a:rPr>
              <a:t>VENA PORTA HEPÁTICA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s-ES" sz="2400" b="1" dirty="0" smtClean="0">
                <a:solidFill>
                  <a:srgbClr val="00FFFF"/>
                </a:solidFill>
                <a:latin typeface="Comic Sans MS" pitchFamily="66" charset="0"/>
              </a:rPr>
              <a:t>Nutricia: </a:t>
            </a:r>
            <a:r>
              <a:rPr lang="es-ES" sz="2400" b="1" dirty="0" smtClean="0">
                <a:solidFill>
                  <a:srgbClr val="FFFF00"/>
                </a:solidFill>
                <a:latin typeface="Comic Sans MS" pitchFamily="66" charset="0"/>
              </a:rPr>
              <a:t>ARTERIA HEPÁTICA PROPIA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s-ES" sz="2400" b="1" dirty="0" smtClean="0">
                <a:solidFill>
                  <a:srgbClr val="FF99FF"/>
                </a:solidFill>
                <a:latin typeface="Comic Sans MS" pitchFamily="66" charset="0"/>
              </a:rPr>
              <a:t>En el feto recibe sangre de la placenta por la </a:t>
            </a:r>
            <a:r>
              <a:rPr lang="es-ES" sz="2400" b="1" dirty="0" smtClean="0">
                <a:solidFill>
                  <a:srgbClr val="FFFF00"/>
                </a:solidFill>
                <a:latin typeface="Comic Sans MS" pitchFamily="66" charset="0"/>
              </a:rPr>
              <a:t>VENA UMBILICAL</a:t>
            </a:r>
          </a:p>
          <a:p>
            <a:endParaRPr lang="es-ES" sz="2400" b="1" dirty="0">
              <a:latin typeface="Comic Sans MS" pitchFamily="66" charset="0"/>
            </a:endParaRPr>
          </a:p>
          <a:p>
            <a:r>
              <a:rPr lang="es-ES" sz="2400" b="1" dirty="0" smtClean="0">
                <a:latin typeface="Comic Sans MS" pitchFamily="66" charset="0"/>
              </a:rPr>
              <a:t>La sangre sale del hígado por las </a:t>
            </a:r>
            <a:r>
              <a:rPr lang="es-ES" sz="2400" b="1" dirty="0" smtClean="0">
                <a:solidFill>
                  <a:srgbClr val="FFFF00"/>
                </a:solidFill>
                <a:latin typeface="Comic Sans MS" pitchFamily="66" charset="0"/>
              </a:rPr>
              <a:t>VENAS HEPÁTICAS </a:t>
            </a:r>
            <a:r>
              <a:rPr lang="es-ES" sz="2400" b="1" dirty="0" smtClean="0">
                <a:latin typeface="Comic Sans MS" pitchFamily="66" charset="0"/>
              </a:rPr>
              <a:t>que desembocan en la </a:t>
            </a:r>
            <a:r>
              <a:rPr lang="es-ES" sz="2400" b="1" dirty="0" smtClean="0">
                <a:solidFill>
                  <a:srgbClr val="00FFFF"/>
                </a:solidFill>
                <a:latin typeface="Comic Sans MS" pitchFamily="66" charset="0"/>
              </a:rPr>
              <a:t>vena cava inferior</a:t>
            </a:r>
            <a:endParaRPr lang="es-PY" sz="2400" b="1" dirty="0">
              <a:solidFill>
                <a:srgbClr val="00FFFF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299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0444" t="21293" r="27650" b="19902"/>
          <a:stretch>
            <a:fillRect/>
          </a:stretch>
        </p:blipFill>
        <p:spPr bwMode="auto">
          <a:xfrm>
            <a:off x="4731416" y="1610539"/>
            <a:ext cx="4145664" cy="3408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260CB-A08E-4B04-A460-5B23DFC6EDE6}" type="slidenum">
              <a:rPr lang="es-PY" smtClean="0"/>
              <a:pPr/>
              <a:t>29</a:t>
            </a:fld>
            <a:endParaRPr lang="es-PY"/>
          </a:p>
        </p:txBody>
      </p:sp>
      <p:sp>
        <p:nvSpPr>
          <p:cNvPr id="6" name="5 Rectángulo"/>
          <p:cNvSpPr/>
          <p:nvPr/>
        </p:nvSpPr>
        <p:spPr>
          <a:xfrm>
            <a:off x="323528" y="404664"/>
            <a:ext cx="62646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latin typeface="Comic Sans MS" pitchFamily="66" charset="0"/>
              </a:rPr>
              <a:t>La </a:t>
            </a:r>
            <a:r>
              <a:rPr lang="es-ES" sz="2400" b="1" dirty="0" smtClean="0">
                <a:solidFill>
                  <a:srgbClr val="00FFFF"/>
                </a:solidFill>
                <a:latin typeface="Comic Sans MS" pitchFamily="66" charset="0"/>
              </a:rPr>
              <a:t>RAÍZ HEPÁTICA </a:t>
            </a:r>
            <a:r>
              <a:rPr lang="es-ES" sz="2400" b="1" dirty="0" smtClean="0">
                <a:latin typeface="Comic Sans MS" pitchFamily="66" charset="0"/>
              </a:rPr>
              <a:t>(</a:t>
            </a:r>
            <a:r>
              <a:rPr lang="es-ES" sz="2400" b="1" dirty="0">
                <a:latin typeface="Comic Sans MS" pitchFamily="66" charset="0"/>
              </a:rPr>
              <a:t>pedículo hepático) está formado por: </a:t>
            </a:r>
            <a:endParaRPr lang="es-ES" sz="2400" b="1" dirty="0"/>
          </a:p>
        </p:txBody>
      </p:sp>
      <p:sp>
        <p:nvSpPr>
          <p:cNvPr id="7" name="6 Rectángulo"/>
          <p:cNvSpPr/>
          <p:nvPr/>
        </p:nvSpPr>
        <p:spPr>
          <a:xfrm>
            <a:off x="507440" y="1683652"/>
            <a:ext cx="3983392" cy="1631216"/>
          </a:xfrm>
          <a:prstGeom prst="rect">
            <a:avLst/>
          </a:prstGeom>
          <a:ln>
            <a:solidFill>
              <a:srgbClr val="00FF00"/>
            </a:solidFill>
          </a:ln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ES" sz="2000" b="1" dirty="0" smtClean="0">
                <a:solidFill>
                  <a:srgbClr val="FFFF00"/>
                </a:solidFill>
                <a:latin typeface="Comic Sans MS" pitchFamily="66" charset="0"/>
              </a:rPr>
              <a:t>Vena </a:t>
            </a: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porta </a:t>
            </a:r>
            <a:r>
              <a:rPr lang="es-ES" sz="2000" b="1" dirty="0" smtClean="0">
                <a:latin typeface="Comic Sans MS" pitchFamily="66" charset="0"/>
              </a:rPr>
              <a:t>atrás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sz="2000" b="1" dirty="0" smtClean="0">
                <a:solidFill>
                  <a:srgbClr val="FFFF00"/>
                </a:solidFill>
                <a:latin typeface="Comic Sans MS" pitchFamily="66" charset="0"/>
              </a:rPr>
              <a:t>Arteria </a:t>
            </a: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hepática propia </a:t>
            </a:r>
            <a:r>
              <a:rPr lang="es-ES" sz="2000" b="1" dirty="0">
                <a:latin typeface="Comic Sans MS" pitchFamily="66" charset="0"/>
              </a:rPr>
              <a:t>adelante y a la </a:t>
            </a:r>
            <a:r>
              <a:rPr lang="es-ES" sz="2000" b="1" dirty="0" smtClean="0">
                <a:latin typeface="Comic Sans MS" pitchFamily="66" charset="0"/>
              </a:rPr>
              <a:t>izquierda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sz="2000" b="1" dirty="0" smtClean="0">
                <a:solidFill>
                  <a:srgbClr val="FFFF00"/>
                </a:solidFill>
                <a:latin typeface="Comic Sans MS" pitchFamily="66" charset="0"/>
              </a:rPr>
              <a:t>Vía </a:t>
            </a: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biliar principal </a:t>
            </a:r>
            <a:r>
              <a:rPr lang="es-ES" sz="2000" b="1" dirty="0">
                <a:latin typeface="Comic Sans MS" pitchFamily="66" charset="0"/>
              </a:rPr>
              <a:t>adelante y a la </a:t>
            </a:r>
            <a:r>
              <a:rPr lang="es-ES" sz="2000" b="1" dirty="0" smtClean="0">
                <a:latin typeface="Comic Sans MS" pitchFamily="66" charset="0"/>
              </a:rPr>
              <a:t>derecha</a:t>
            </a:r>
            <a:endParaRPr lang="es-ES" sz="2000" b="1" dirty="0">
              <a:latin typeface="Comic Sans MS" pitchFamily="66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546091" y="3501008"/>
            <a:ext cx="382136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>
                <a:latin typeface="Comic Sans MS" pitchFamily="66" charset="0"/>
              </a:rPr>
              <a:t>La raíz hepática se encuentra en el </a:t>
            </a:r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borde libre del epiplón menor </a:t>
            </a:r>
            <a:r>
              <a:rPr lang="es-ES" sz="2000" b="1" dirty="0">
                <a:latin typeface="Comic Sans MS" pitchFamily="66" charset="0"/>
              </a:rPr>
              <a:t>(ligamento hepatoduodenal).</a:t>
            </a:r>
            <a:endParaRPr lang="es-ES" sz="2000" b="1" dirty="0"/>
          </a:p>
        </p:txBody>
      </p:sp>
      <p:sp>
        <p:nvSpPr>
          <p:cNvPr id="9" name="8 Rectángulo"/>
          <p:cNvSpPr/>
          <p:nvPr/>
        </p:nvSpPr>
        <p:spPr>
          <a:xfrm>
            <a:off x="570352" y="5157192"/>
            <a:ext cx="4176464" cy="707886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Comic Sans MS" pitchFamily="66" charset="0"/>
              </a:rPr>
              <a:t>Las venas hepáticas no se encuentran en la raíz hepática.</a:t>
            </a:r>
            <a:endParaRPr lang="es-ES" sz="2000" b="1" dirty="0"/>
          </a:p>
        </p:txBody>
      </p:sp>
    </p:spTree>
    <p:extLst>
      <p:ext uri="{BB962C8B-B14F-4D97-AF65-F5344CB8AC3E}">
        <p14:creationId xmlns:p14="http://schemas.microsoft.com/office/powerpoint/2010/main" val="3861169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scanear002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7188006" cy="42844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260CB-A08E-4B04-A460-5B23DFC6EDE6}" type="slidenum">
              <a:rPr lang="es-PY" smtClean="0"/>
              <a:pPr/>
              <a:t>30</a:t>
            </a:fld>
            <a:endParaRPr lang="es-PY"/>
          </a:p>
        </p:txBody>
      </p:sp>
      <p:sp>
        <p:nvSpPr>
          <p:cNvPr id="7" name="6 Rectángulo"/>
          <p:cNvSpPr/>
          <p:nvPr/>
        </p:nvSpPr>
        <p:spPr>
          <a:xfrm>
            <a:off x="7087762" y="1496978"/>
            <a:ext cx="1703115" cy="70788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Vena porta </a:t>
            </a:r>
            <a:r>
              <a:rPr lang="es-ES" sz="2000" b="1" dirty="0" smtClean="0">
                <a:latin typeface="Comic Sans MS" pitchFamily="66" charset="0"/>
              </a:rPr>
              <a:t>(atrás)</a:t>
            </a:r>
            <a:endParaRPr lang="es-ES" sz="2000" b="1" dirty="0">
              <a:latin typeface="Comic Sans MS" pitchFamily="66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5004048" y="4718459"/>
            <a:ext cx="3459297" cy="707886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Arteria hepática propia </a:t>
            </a:r>
            <a:r>
              <a:rPr lang="es-ES" sz="2000" b="1" dirty="0" smtClean="0">
                <a:latin typeface="Comic Sans MS" pitchFamily="66" charset="0"/>
              </a:rPr>
              <a:t>(adelante </a:t>
            </a:r>
            <a:r>
              <a:rPr lang="es-ES" sz="2000" b="1" dirty="0">
                <a:latin typeface="Comic Sans MS" pitchFamily="66" charset="0"/>
              </a:rPr>
              <a:t>y a la </a:t>
            </a:r>
            <a:r>
              <a:rPr lang="es-ES" sz="2000" b="1" dirty="0" smtClean="0">
                <a:latin typeface="Comic Sans MS" pitchFamily="66" charset="0"/>
              </a:rPr>
              <a:t>izquierda)</a:t>
            </a:r>
            <a:endParaRPr lang="es-ES" sz="2000" b="1" dirty="0">
              <a:latin typeface="Comic Sans MS" pitchFamily="66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755576" y="4746734"/>
            <a:ext cx="3312368" cy="707886"/>
          </a:xfrm>
          <a:prstGeom prst="rect">
            <a:avLst/>
          </a:prstGeom>
          <a:solidFill>
            <a:srgbClr val="006600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Vía biliar </a:t>
            </a:r>
            <a:r>
              <a:rPr lang="es-ES" sz="2000" b="1" dirty="0" smtClean="0">
                <a:solidFill>
                  <a:srgbClr val="FFFF00"/>
                </a:solidFill>
                <a:latin typeface="Comic Sans MS" pitchFamily="66" charset="0"/>
              </a:rPr>
              <a:t>principal</a:t>
            </a:r>
          </a:p>
          <a:p>
            <a:pPr algn="ctr"/>
            <a:r>
              <a:rPr lang="es-ES" sz="2000" b="1" dirty="0" smtClean="0">
                <a:latin typeface="Comic Sans MS" pitchFamily="66" charset="0"/>
              </a:rPr>
              <a:t>(adelante </a:t>
            </a:r>
            <a:r>
              <a:rPr lang="es-ES" sz="2000" b="1" dirty="0">
                <a:latin typeface="Comic Sans MS" pitchFamily="66" charset="0"/>
              </a:rPr>
              <a:t>y a la </a:t>
            </a:r>
            <a:r>
              <a:rPr lang="es-ES" sz="2000" b="1" dirty="0" smtClean="0">
                <a:latin typeface="Comic Sans MS" pitchFamily="66" charset="0"/>
              </a:rPr>
              <a:t>derecha)</a:t>
            </a:r>
            <a:endParaRPr lang="es-ES" sz="2000" dirty="0"/>
          </a:p>
        </p:txBody>
      </p:sp>
      <p:cxnSp>
        <p:nvCxnSpPr>
          <p:cNvPr id="11" name="10 Conector recto de flecha"/>
          <p:cNvCxnSpPr/>
          <p:nvPr/>
        </p:nvCxnSpPr>
        <p:spPr>
          <a:xfrm flipV="1">
            <a:off x="3491880" y="3717032"/>
            <a:ext cx="1080120" cy="1001427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/>
          <p:nvPr/>
        </p:nvCxnSpPr>
        <p:spPr>
          <a:xfrm flipH="1" flipV="1">
            <a:off x="5112060" y="3368719"/>
            <a:ext cx="1260140" cy="134974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 flipH="1">
            <a:off x="5544108" y="1988840"/>
            <a:ext cx="1543654" cy="940547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64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0444" t="21293" r="27650" b="19902"/>
          <a:stretch>
            <a:fillRect/>
          </a:stretch>
        </p:blipFill>
        <p:spPr bwMode="auto">
          <a:xfrm>
            <a:off x="683568" y="332656"/>
            <a:ext cx="5688632" cy="4677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260CB-A08E-4B04-A460-5B23DFC6EDE6}" type="slidenum">
              <a:rPr lang="es-PY" smtClean="0"/>
              <a:pPr/>
              <a:t>31</a:t>
            </a:fld>
            <a:endParaRPr lang="es-PY"/>
          </a:p>
        </p:txBody>
      </p:sp>
      <p:sp>
        <p:nvSpPr>
          <p:cNvPr id="6" name="5 Rectángulo"/>
          <p:cNvSpPr/>
          <p:nvPr/>
        </p:nvSpPr>
        <p:spPr>
          <a:xfrm>
            <a:off x="1169876" y="5373216"/>
            <a:ext cx="4067944" cy="707886"/>
          </a:xfrm>
          <a:prstGeom prst="rect">
            <a:avLst/>
          </a:prstGeom>
          <a:solidFill>
            <a:schemeClr val="tx1"/>
          </a:solidFill>
          <a:ln>
            <a:solidFill>
              <a:srgbClr val="00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2000" b="1" dirty="0" smtClean="0">
                <a:solidFill>
                  <a:schemeClr val="bg1"/>
                </a:solidFill>
                <a:latin typeface="Comic Sans MS" pitchFamily="66" charset="0"/>
              </a:rPr>
              <a:t>Borde libre del epiplón menor (ligamento hepatoduodenal)</a:t>
            </a:r>
            <a:endParaRPr lang="es-ES" sz="2000" b="1" dirty="0">
              <a:solidFill>
                <a:schemeClr val="bg1"/>
              </a:solidFill>
            </a:endParaRPr>
          </a:p>
        </p:txBody>
      </p:sp>
      <p:cxnSp>
        <p:nvCxnSpPr>
          <p:cNvPr id="8" name="7 Conector recto de flecha"/>
          <p:cNvCxnSpPr/>
          <p:nvPr/>
        </p:nvCxnSpPr>
        <p:spPr>
          <a:xfrm rot="5400000" flipH="1" flipV="1">
            <a:off x="2099468" y="4075259"/>
            <a:ext cx="2304256" cy="144016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9 Rectángulo"/>
          <p:cNvSpPr/>
          <p:nvPr/>
        </p:nvSpPr>
        <p:spPr>
          <a:xfrm>
            <a:off x="5508104" y="5373216"/>
            <a:ext cx="259228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FFFF00"/>
                </a:solidFill>
                <a:latin typeface="Comic Sans MS" pitchFamily="66" charset="0"/>
              </a:rPr>
              <a:t>Contiene a la raíz hepática </a:t>
            </a:r>
            <a:endParaRPr lang="es-ES" sz="2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260CB-A08E-4B04-A460-5B23DFC6EDE6}" type="slidenum">
              <a:rPr lang="es-PY" smtClean="0"/>
              <a:pPr/>
              <a:t>32</a:t>
            </a:fld>
            <a:endParaRPr lang="es-PY"/>
          </a:p>
        </p:txBody>
      </p:sp>
      <p:sp>
        <p:nvSpPr>
          <p:cNvPr id="6" name="5 Rectángulo"/>
          <p:cNvSpPr/>
          <p:nvPr/>
        </p:nvSpPr>
        <p:spPr>
          <a:xfrm>
            <a:off x="467544" y="388453"/>
            <a:ext cx="48013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 smtClean="0">
                <a:solidFill>
                  <a:srgbClr val="00FFFF"/>
                </a:solidFill>
                <a:latin typeface="Comic Sans MS" pitchFamily="66" charset="0"/>
              </a:rPr>
              <a:t>ARTERIA HEPÁTICA COMÚN:</a:t>
            </a:r>
            <a:endParaRPr lang="es-ES" sz="2400" dirty="0">
              <a:solidFill>
                <a:srgbClr val="00FFFF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19066" y="1239787"/>
            <a:ext cx="11095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 smtClean="0">
                <a:latin typeface="Comic Sans MS" pitchFamily="66" charset="0"/>
              </a:rPr>
              <a:t>Origen:</a:t>
            </a:r>
            <a:endParaRPr lang="es-ES" sz="2000" b="1" dirty="0"/>
          </a:p>
        </p:txBody>
      </p:sp>
      <p:sp>
        <p:nvSpPr>
          <p:cNvPr id="8" name="7 Rectángulo"/>
          <p:cNvSpPr/>
          <p:nvPr/>
        </p:nvSpPr>
        <p:spPr>
          <a:xfrm>
            <a:off x="1342399" y="1239787"/>
            <a:ext cx="195758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ES" sz="2000" b="1" dirty="0" smtClean="0">
                <a:solidFill>
                  <a:srgbClr val="FFFF00"/>
                </a:solidFill>
                <a:latin typeface="Comic Sans MS" pitchFamily="66" charset="0"/>
              </a:rPr>
              <a:t>Tronco </a:t>
            </a: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celíaco</a:t>
            </a:r>
            <a:endParaRPr lang="es-PY" sz="20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219066" y="1932055"/>
            <a:ext cx="14093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 smtClean="0">
                <a:latin typeface="Comic Sans MS" pitchFamily="66" charset="0"/>
              </a:rPr>
              <a:t>Trayecto:</a:t>
            </a:r>
            <a:endParaRPr lang="es-ES" sz="2000" b="1" dirty="0"/>
          </a:p>
        </p:txBody>
      </p:sp>
      <p:sp>
        <p:nvSpPr>
          <p:cNvPr id="10" name="9 Rectángulo"/>
          <p:cNvSpPr/>
          <p:nvPr/>
        </p:nvSpPr>
        <p:spPr>
          <a:xfrm>
            <a:off x="595067" y="2636912"/>
            <a:ext cx="28248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§"/>
            </a:pPr>
            <a:r>
              <a:rPr lang="es-ES" b="1" dirty="0" smtClean="0">
                <a:latin typeface="Comic Sans MS" pitchFamily="66" charset="0"/>
              </a:rPr>
              <a:t>Hacia </a:t>
            </a:r>
            <a:r>
              <a:rPr lang="es-ES" b="1" dirty="0">
                <a:latin typeface="Comic Sans MS" pitchFamily="66" charset="0"/>
              </a:rPr>
              <a:t>abajo y a la </a:t>
            </a:r>
            <a:r>
              <a:rPr lang="es-ES" b="1" dirty="0" smtClean="0">
                <a:latin typeface="Comic Sans MS" pitchFamily="66" charset="0"/>
              </a:rPr>
              <a:t>derecha</a:t>
            </a:r>
          </a:p>
          <a:p>
            <a:pPr marL="285750" lvl="0" indent="-285750">
              <a:buFont typeface="Wingdings" pitchFamily="2" charset="2"/>
              <a:buChar char="§"/>
            </a:pPr>
            <a:r>
              <a:rPr lang="es-ES" b="1" dirty="0" smtClean="0">
                <a:latin typeface="Comic Sans MS" pitchFamily="66" charset="0"/>
              </a:rPr>
              <a:t>4 cm</a:t>
            </a:r>
          </a:p>
          <a:p>
            <a:pPr marL="285750" lvl="0" indent="-285750">
              <a:buFont typeface="Wingdings" pitchFamily="2" charset="2"/>
              <a:buChar char="§"/>
            </a:pPr>
            <a:r>
              <a:rPr lang="es-ES" b="1" dirty="0" smtClean="0">
                <a:latin typeface="Comic Sans MS" pitchFamily="66" charset="0"/>
              </a:rPr>
              <a:t>Encima </a:t>
            </a:r>
            <a:r>
              <a:rPr lang="es-ES" b="1" dirty="0">
                <a:latin typeface="Comic Sans MS" pitchFamily="66" charset="0"/>
              </a:rPr>
              <a:t>del páncreas</a:t>
            </a:r>
            <a:endParaRPr lang="es-PY" b="1" dirty="0">
              <a:latin typeface="Comic Sans MS" pitchFamily="66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287659" y="4329219"/>
            <a:ext cx="17604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 smtClean="0">
                <a:latin typeface="Comic Sans MS" pitchFamily="66" charset="0"/>
              </a:rPr>
              <a:t>Terminación:</a:t>
            </a:r>
            <a:endParaRPr lang="es-ES" sz="2000" b="1" dirty="0"/>
          </a:p>
        </p:txBody>
      </p:sp>
      <p:sp>
        <p:nvSpPr>
          <p:cNvPr id="12" name="11 Rectángulo"/>
          <p:cNvSpPr/>
          <p:nvPr/>
        </p:nvSpPr>
        <p:spPr>
          <a:xfrm>
            <a:off x="2068148" y="4359997"/>
            <a:ext cx="7328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2 </a:t>
            </a:r>
            <a:r>
              <a:rPr lang="es-ES" b="1" dirty="0" smtClean="0">
                <a:solidFill>
                  <a:srgbClr val="FFFF00"/>
                </a:solidFill>
                <a:latin typeface="Comic Sans MS" pitchFamily="66" charset="0"/>
              </a:rPr>
              <a:t>RT</a:t>
            </a:r>
            <a:endParaRPr lang="es-ES" b="1" dirty="0">
              <a:solidFill>
                <a:srgbClr val="FFFF00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377238" y="5013023"/>
            <a:ext cx="344998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s-ES" sz="2000" b="1" dirty="0" smtClean="0">
                <a:solidFill>
                  <a:srgbClr val="FF99FF"/>
                </a:solidFill>
                <a:latin typeface="Comic Sans MS" pitchFamily="66" charset="0"/>
              </a:rPr>
              <a:t>Arteria hepática propia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s-ES" sz="2000" b="1" dirty="0" smtClean="0">
                <a:solidFill>
                  <a:srgbClr val="FF99FF"/>
                </a:solidFill>
                <a:latin typeface="Comic Sans MS" pitchFamily="66" charset="0"/>
              </a:rPr>
              <a:t>Arteria </a:t>
            </a:r>
            <a:r>
              <a:rPr lang="es-ES" sz="2000" b="1" dirty="0">
                <a:solidFill>
                  <a:srgbClr val="FF99FF"/>
                </a:solidFill>
                <a:latin typeface="Comic Sans MS" pitchFamily="66" charset="0"/>
              </a:rPr>
              <a:t>gastroduodenal</a:t>
            </a:r>
            <a:endParaRPr lang="es-ES" sz="2000" b="1" dirty="0">
              <a:solidFill>
                <a:srgbClr val="FF99FF"/>
              </a:solidFill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2" cstate="print"/>
          <a:srcRect l="31873" t="28784" r="32505" b="20392"/>
          <a:stretch>
            <a:fillRect/>
          </a:stretch>
        </p:blipFill>
        <p:spPr bwMode="auto">
          <a:xfrm>
            <a:off x="3836915" y="980729"/>
            <a:ext cx="4845037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14 Rectángulo"/>
          <p:cNvSpPr/>
          <p:nvPr/>
        </p:nvSpPr>
        <p:spPr>
          <a:xfrm>
            <a:off x="6136765" y="2655315"/>
            <a:ext cx="4203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 smtClean="0">
                <a:solidFill>
                  <a:srgbClr val="FFFF00"/>
                </a:solidFill>
                <a:latin typeface="Comic Sans MS" pitchFamily="66" charset="0"/>
              </a:rPr>
              <a:t>TC</a:t>
            </a:r>
            <a:endParaRPr lang="es-ES" sz="1400" dirty="0"/>
          </a:p>
        </p:txBody>
      </p:sp>
      <p:sp>
        <p:nvSpPr>
          <p:cNvPr id="16" name="15 Rectángulo"/>
          <p:cNvSpPr/>
          <p:nvPr/>
        </p:nvSpPr>
        <p:spPr>
          <a:xfrm>
            <a:off x="5900439" y="3083187"/>
            <a:ext cx="43313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>
                <a:solidFill>
                  <a:srgbClr val="FFFF00"/>
                </a:solidFill>
                <a:latin typeface="Comic Sans MS" pitchFamily="66" charset="0"/>
              </a:rPr>
              <a:t>H</a:t>
            </a:r>
            <a:r>
              <a:rPr lang="es-ES" sz="1400" b="1" dirty="0" smtClean="0">
                <a:solidFill>
                  <a:srgbClr val="FFFF00"/>
                </a:solidFill>
                <a:latin typeface="Comic Sans MS" pitchFamily="66" charset="0"/>
              </a:rPr>
              <a:t>C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1324660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 l="36034" t="31482" r="45723" b="29137"/>
          <a:stretch>
            <a:fillRect/>
          </a:stretch>
        </p:blipFill>
        <p:spPr bwMode="auto">
          <a:xfrm>
            <a:off x="5148064" y="260647"/>
            <a:ext cx="3888432" cy="6295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260CB-A08E-4B04-A460-5B23DFC6EDE6}" type="slidenum">
              <a:rPr lang="es-PY" smtClean="0"/>
              <a:pPr/>
              <a:t>33</a:t>
            </a:fld>
            <a:endParaRPr lang="es-PY"/>
          </a:p>
        </p:txBody>
      </p:sp>
      <p:sp>
        <p:nvSpPr>
          <p:cNvPr id="6" name="5 Rectángulo"/>
          <p:cNvSpPr/>
          <p:nvPr/>
        </p:nvSpPr>
        <p:spPr>
          <a:xfrm>
            <a:off x="467544" y="388453"/>
            <a:ext cx="47788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 smtClean="0">
                <a:solidFill>
                  <a:srgbClr val="00FFFF"/>
                </a:solidFill>
                <a:latin typeface="Comic Sans MS" pitchFamily="66" charset="0"/>
              </a:rPr>
              <a:t>ARTERIA HEPÁTICA PROPIA:</a:t>
            </a:r>
            <a:endParaRPr lang="es-ES" sz="2400" dirty="0">
              <a:solidFill>
                <a:srgbClr val="00FFFF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8244408" y="2963092"/>
            <a:ext cx="4203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 smtClean="0">
                <a:solidFill>
                  <a:srgbClr val="FFFF00"/>
                </a:solidFill>
                <a:latin typeface="Comic Sans MS" pitchFamily="66" charset="0"/>
              </a:rPr>
              <a:t>TC</a:t>
            </a:r>
            <a:endParaRPr lang="es-ES" sz="1400" dirty="0"/>
          </a:p>
        </p:txBody>
      </p:sp>
      <p:sp>
        <p:nvSpPr>
          <p:cNvPr id="9" name="8 Rectángulo"/>
          <p:cNvSpPr/>
          <p:nvPr/>
        </p:nvSpPr>
        <p:spPr>
          <a:xfrm>
            <a:off x="7596336" y="3116980"/>
            <a:ext cx="43313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 smtClean="0">
                <a:solidFill>
                  <a:srgbClr val="FFFF00"/>
                </a:solidFill>
                <a:latin typeface="Comic Sans MS" pitchFamily="66" charset="0"/>
              </a:rPr>
              <a:t>HC</a:t>
            </a:r>
            <a:endParaRPr lang="es-ES" sz="1400" dirty="0"/>
          </a:p>
        </p:txBody>
      </p:sp>
      <p:sp>
        <p:nvSpPr>
          <p:cNvPr id="10" name="9 Rectángulo"/>
          <p:cNvSpPr/>
          <p:nvPr/>
        </p:nvSpPr>
        <p:spPr>
          <a:xfrm>
            <a:off x="6882928" y="2655315"/>
            <a:ext cx="4187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 smtClean="0">
                <a:solidFill>
                  <a:srgbClr val="FFFF00"/>
                </a:solidFill>
                <a:latin typeface="Comic Sans MS" pitchFamily="66" charset="0"/>
              </a:rPr>
              <a:t>HP</a:t>
            </a:r>
            <a:endParaRPr lang="es-ES" sz="1400" dirty="0"/>
          </a:p>
        </p:txBody>
      </p:sp>
      <p:sp>
        <p:nvSpPr>
          <p:cNvPr id="11" name="10 Rectángulo"/>
          <p:cNvSpPr/>
          <p:nvPr/>
        </p:nvSpPr>
        <p:spPr>
          <a:xfrm>
            <a:off x="7702242" y="4167074"/>
            <a:ext cx="74251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 smtClean="0">
                <a:solidFill>
                  <a:srgbClr val="FFFF00"/>
                </a:solidFill>
                <a:latin typeface="Comic Sans MS" pitchFamily="66" charset="0"/>
              </a:rPr>
              <a:t>GD (P)</a:t>
            </a:r>
            <a:endParaRPr lang="es-ES" sz="1400" dirty="0"/>
          </a:p>
        </p:txBody>
      </p:sp>
      <p:sp>
        <p:nvSpPr>
          <p:cNvPr id="12" name="11 Rectángulo"/>
          <p:cNvSpPr/>
          <p:nvPr/>
        </p:nvSpPr>
        <p:spPr>
          <a:xfrm>
            <a:off x="6755962" y="3866161"/>
            <a:ext cx="43633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 smtClean="0">
                <a:solidFill>
                  <a:srgbClr val="FFFF00"/>
                </a:solidFill>
                <a:latin typeface="Comic Sans MS" pitchFamily="66" charset="0"/>
              </a:rPr>
              <a:t>GD</a:t>
            </a:r>
            <a:endParaRPr lang="es-ES" sz="1400" dirty="0"/>
          </a:p>
        </p:txBody>
      </p:sp>
      <p:sp>
        <p:nvSpPr>
          <p:cNvPr id="13" name="12 Rectángulo"/>
          <p:cNvSpPr/>
          <p:nvPr/>
        </p:nvSpPr>
        <p:spPr>
          <a:xfrm>
            <a:off x="7264354" y="5661248"/>
            <a:ext cx="54854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 smtClean="0">
                <a:solidFill>
                  <a:srgbClr val="FFFF00"/>
                </a:solidFill>
                <a:latin typeface="Comic Sans MS" pitchFamily="66" charset="0"/>
              </a:rPr>
              <a:t>GED</a:t>
            </a:r>
            <a:endParaRPr lang="es-ES" sz="1400" dirty="0"/>
          </a:p>
        </p:txBody>
      </p:sp>
      <p:sp>
        <p:nvSpPr>
          <p:cNvPr id="14" name="13 Rectángulo"/>
          <p:cNvSpPr/>
          <p:nvPr/>
        </p:nvSpPr>
        <p:spPr>
          <a:xfrm>
            <a:off x="6144907" y="5353471"/>
            <a:ext cx="6671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 smtClean="0">
                <a:solidFill>
                  <a:srgbClr val="FFFF00"/>
                </a:solidFill>
                <a:latin typeface="Comic Sans MS" pitchFamily="66" charset="0"/>
              </a:rPr>
              <a:t>PDSA</a:t>
            </a:r>
            <a:endParaRPr lang="es-ES" sz="1400" dirty="0"/>
          </a:p>
        </p:txBody>
      </p:sp>
      <p:sp>
        <p:nvSpPr>
          <p:cNvPr id="15" name="14 Rectángulo"/>
          <p:cNvSpPr/>
          <p:nvPr/>
        </p:nvSpPr>
        <p:spPr>
          <a:xfrm>
            <a:off x="6585893" y="1834950"/>
            <a:ext cx="4523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 smtClean="0">
                <a:solidFill>
                  <a:srgbClr val="FFFF00"/>
                </a:solidFill>
                <a:latin typeface="Comic Sans MS" pitchFamily="66" charset="0"/>
              </a:rPr>
              <a:t>HD</a:t>
            </a:r>
            <a:endParaRPr lang="es-ES" sz="1400" dirty="0"/>
          </a:p>
        </p:txBody>
      </p:sp>
      <p:sp>
        <p:nvSpPr>
          <p:cNvPr id="16" name="15 Rectángulo"/>
          <p:cNvSpPr/>
          <p:nvPr/>
        </p:nvSpPr>
        <p:spPr>
          <a:xfrm>
            <a:off x="7126739" y="1988840"/>
            <a:ext cx="4203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 smtClean="0">
                <a:solidFill>
                  <a:srgbClr val="FFFF00"/>
                </a:solidFill>
                <a:latin typeface="Comic Sans MS" pitchFamily="66" charset="0"/>
              </a:rPr>
              <a:t>HI</a:t>
            </a:r>
            <a:endParaRPr lang="es-ES" sz="1400" dirty="0"/>
          </a:p>
        </p:txBody>
      </p:sp>
      <p:sp>
        <p:nvSpPr>
          <p:cNvPr id="17" name="16 Rectángulo"/>
          <p:cNvSpPr/>
          <p:nvPr/>
        </p:nvSpPr>
        <p:spPr>
          <a:xfrm>
            <a:off x="219066" y="1239787"/>
            <a:ext cx="11095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 smtClean="0">
                <a:latin typeface="Comic Sans MS" pitchFamily="66" charset="0"/>
              </a:rPr>
              <a:t>Origen:</a:t>
            </a:r>
            <a:endParaRPr lang="es-ES" sz="2000" b="1" dirty="0"/>
          </a:p>
        </p:txBody>
      </p:sp>
      <p:sp>
        <p:nvSpPr>
          <p:cNvPr id="18" name="17 Rectángulo"/>
          <p:cNvSpPr/>
          <p:nvPr/>
        </p:nvSpPr>
        <p:spPr>
          <a:xfrm>
            <a:off x="1342399" y="1239787"/>
            <a:ext cx="308770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ES" sz="2000" b="1" dirty="0" smtClean="0">
                <a:solidFill>
                  <a:srgbClr val="FFFF00"/>
                </a:solidFill>
                <a:latin typeface="Comic Sans MS" pitchFamily="66" charset="0"/>
              </a:rPr>
              <a:t>Arteria hepática común</a:t>
            </a:r>
            <a:endParaRPr lang="es-PY" sz="20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19" name="18 Rectángulo"/>
          <p:cNvSpPr/>
          <p:nvPr/>
        </p:nvSpPr>
        <p:spPr>
          <a:xfrm>
            <a:off x="219066" y="1932055"/>
            <a:ext cx="14093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 smtClean="0">
                <a:latin typeface="Comic Sans MS" pitchFamily="66" charset="0"/>
              </a:rPr>
              <a:t>Trayecto:</a:t>
            </a:r>
            <a:endParaRPr lang="es-ES" sz="2000" b="1" dirty="0"/>
          </a:p>
        </p:txBody>
      </p:sp>
      <p:sp>
        <p:nvSpPr>
          <p:cNvPr id="20" name="19 Rectángulo"/>
          <p:cNvSpPr/>
          <p:nvPr/>
        </p:nvSpPr>
        <p:spPr>
          <a:xfrm>
            <a:off x="595067" y="2434945"/>
            <a:ext cx="465134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§"/>
            </a:pPr>
            <a:r>
              <a:rPr lang="es-ES" b="1" dirty="0" smtClean="0">
                <a:latin typeface="Comic Sans MS" pitchFamily="66" charset="0"/>
              </a:rPr>
              <a:t>Forma parte de la raíz hepática</a:t>
            </a:r>
          </a:p>
          <a:p>
            <a:pPr marL="285750" lvl="0" indent="-285750">
              <a:buFont typeface="Wingdings" pitchFamily="2" charset="2"/>
              <a:buChar char="§"/>
            </a:pPr>
            <a:r>
              <a:rPr lang="es-ES" b="1" dirty="0" smtClean="0">
                <a:latin typeface="Comic Sans MS" pitchFamily="66" charset="0"/>
              </a:rPr>
              <a:t>Ligamento hepatoduodenal</a:t>
            </a:r>
          </a:p>
          <a:p>
            <a:pPr marL="285750" lvl="0" indent="-285750">
              <a:buFont typeface="Wingdings" pitchFamily="2" charset="2"/>
              <a:buChar char="§"/>
            </a:pPr>
            <a:r>
              <a:rPr lang="es-ES" b="1" dirty="0" smtClean="0">
                <a:latin typeface="Comic Sans MS" pitchFamily="66" charset="0"/>
              </a:rPr>
              <a:t>Delante de la vena porta</a:t>
            </a:r>
          </a:p>
          <a:p>
            <a:pPr marL="285750" lvl="0" indent="-285750">
              <a:buFont typeface="Wingdings" pitchFamily="2" charset="2"/>
              <a:buChar char="§"/>
            </a:pPr>
            <a:r>
              <a:rPr lang="es-ES" b="1" dirty="0" smtClean="0">
                <a:latin typeface="Comic Sans MS" pitchFamily="66" charset="0"/>
              </a:rPr>
              <a:t>A la izquierda de la vía biliar principal</a:t>
            </a:r>
            <a:endParaRPr lang="es-PY" b="1" dirty="0">
              <a:latin typeface="Comic Sans MS" pitchFamily="66" charset="0"/>
            </a:endParaRPr>
          </a:p>
        </p:txBody>
      </p:sp>
      <p:sp>
        <p:nvSpPr>
          <p:cNvPr id="21" name="20 Rectángulo"/>
          <p:cNvSpPr/>
          <p:nvPr/>
        </p:nvSpPr>
        <p:spPr>
          <a:xfrm>
            <a:off x="264177" y="4059956"/>
            <a:ext cx="17604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 smtClean="0">
                <a:latin typeface="Comic Sans MS" pitchFamily="66" charset="0"/>
              </a:rPr>
              <a:t>Terminación:</a:t>
            </a:r>
            <a:endParaRPr lang="es-ES" sz="2000" b="1" dirty="0"/>
          </a:p>
        </p:txBody>
      </p:sp>
      <p:sp>
        <p:nvSpPr>
          <p:cNvPr id="22" name="21 Rectángulo"/>
          <p:cNvSpPr/>
          <p:nvPr/>
        </p:nvSpPr>
        <p:spPr>
          <a:xfrm>
            <a:off x="1971839" y="4100403"/>
            <a:ext cx="7328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2 </a:t>
            </a:r>
            <a:r>
              <a:rPr lang="es-ES" b="1" dirty="0" smtClean="0">
                <a:solidFill>
                  <a:srgbClr val="FFFF00"/>
                </a:solidFill>
                <a:latin typeface="Comic Sans MS" pitchFamily="66" charset="0"/>
              </a:rPr>
              <a:t>RT</a:t>
            </a:r>
            <a:endParaRPr lang="es-ES" b="1" dirty="0">
              <a:solidFill>
                <a:srgbClr val="FFFF00"/>
              </a:solidFill>
            </a:endParaRPr>
          </a:p>
        </p:txBody>
      </p:sp>
      <p:sp>
        <p:nvSpPr>
          <p:cNvPr id="23" name="22 Rectángulo"/>
          <p:cNvSpPr/>
          <p:nvPr/>
        </p:nvSpPr>
        <p:spPr>
          <a:xfrm>
            <a:off x="621048" y="4474851"/>
            <a:ext cx="380905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s-ES" sz="2000" b="1" dirty="0" smtClean="0">
                <a:solidFill>
                  <a:srgbClr val="FF99FF"/>
                </a:solidFill>
                <a:latin typeface="Comic Sans MS" pitchFamily="66" charset="0"/>
              </a:rPr>
              <a:t>Arteria hepática derecha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s-ES" sz="2000" b="1" dirty="0" smtClean="0">
                <a:solidFill>
                  <a:srgbClr val="FF99FF"/>
                </a:solidFill>
                <a:latin typeface="Comic Sans MS" pitchFamily="66" charset="0"/>
              </a:rPr>
              <a:t>Arteria hepática izquierda</a:t>
            </a:r>
            <a:endParaRPr lang="es-ES" sz="2000" b="1" dirty="0">
              <a:solidFill>
                <a:srgbClr val="FF99FF"/>
              </a:solidFill>
            </a:endParaRPr>
          </a:p>
        </p:txBody>
      </p:sp>
      <p:sp>
        <p:nvSpPr>
          <p:cNvPr id="24" name="23 Rectángulo"/>
          <p:cNvSpPr/>
          <p:nvPr/>
        </p:nvSpPr>
        <p:spPr>
          <a:xfrm>
            <a:off x="240629" y="5307304"/>
            <a:ext cx="21323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 smtClean="0">
                <a:latin typeface="Comic Sans MS" pitchFamily="66" charset="0"/>
              </a:rPr>
              <a:t>Rama colateral:</a:t>
            </a:r>
            <a:endParaRPr lang="es-ES" sz="2000" b="1" dirty="0"/>
          </a:p>
        </p:txBody>
      </p:sp>
      <p:sp>
        <p:nvSpPr>
          <p:cNvPr id="25" name="24 Rectángulo"/>
          <p:cNvSpPr/>
          <p:nvPr/>
        </p:nvSpPr>
        <p:spPr>
          <a:xfrm>
            <a:off x="657005" y="5720610"/>
            <a:ext cx="37730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s-ES" sz="2000" b="1" dirty="0" smtClean="0">
                <a:solidFill>
                  <a:srgbClr val="FF99FF"/>
                </a:solidFill>
                <a:latin typeface="Comic Sans MS" pitchFamily="66" charset="0"/>
              </a:rPr>
              <a:t>Arteria gástrica derecha (pilórica)</a:t>
            </a:r>
          </a:p>
        </p:txBody>
      </p:sp>
    </p:spTree>
    <p:extLst>
      <p:ext uri="{BB962C8B-B14F-4D97-AF65-F5344CB8AC3E}">
        <p14:creationId xmlns:p14="http://schemas.microsoft.com/office/powerpoint/2010/main" val="356620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260CB-A08E-4B04-A460-5B23DFC6EDE6}" type="slidenum">
              <a:rPr lang="es-PY" smtClean="0"/>
              <a:pPr/>
              <a:t>34</a:t>
            </a:fld>
            <a:endParaRPr lang="es-PY"/>
          </a:p>
        </p:txBody>
      </p:sp>
      <p:sp>
        <p:nvSpPr>
          <p:cNvPr id="6" name="5 Rectángulo"/>
          <p:cNvSpPr/>
          <p:nvPr/>
        </p:nvSpPr>
        <p:spPr>
          <a:xfrm>
            <a:off x="467544" y="388453"/>
            <a:ext cx="41184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 smtClean="0">
                <a:solidFill>
                  <a:srgbClr val="00FFFF"/>
                </a:solidFill>
                <a:latin typeface="Comic Sans MS" pitchFamily="66" charset="0"/>
              </a:rPr>
              <a:t>VENA PORTA HEPÁTICA:</a:t>
            </a:r>
            <a:endParaRPr lang="es-ES" sz="2400" dirty="0">
              <a:solidFill>
                <a:srgbClr val="00FFFF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235416" y="1039732"/>
            <a:ext cx="11095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 smtClean="0">
                <a:latin typeface="Comic Sans MS" pitchFamily="66" charset="0"/>
              </a:rPr>
              <a:t>Origen:</a:t>
            </a:r>
            <a:endParaRPr lang="es-ES" sz="2000" b="1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 l="29776" t="32357" r="35225" b="22510"/>
          <a:stretch>
            <a:fillRect/>
          </a:stretch>
        </p:blipFill>
        <p:spPr bwMode="auto">
          <a:xfrm>
            <a:off x="4418709" y="1092634"/>
            <a:ext cx="4620994" cy="4469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9 Rectángulo"/>
          <p:cNvSpPr/>
          <p:nvPr/>
        </p:nvSpPr>
        <p:spPr>
          <a:xfrm>
            <a:off x="315925" y="1571021"/>
            <a:ext cx="41120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b="1" dirty="0" smtClean="0">
                <a:solidFill>
                  <a:srgbClr val="FF99FF"/>
                </a:solidFill>
                <a:latin typeface="Comic Sans MS" pitchFamily="66" charset="0"/>
              </a:rPr>
              <a:t>Detrás </a:t>
            </a:r>
            <a:r>
              <a:rPr lang="es-ES" b="1" dirty="0">
                <a:solidFill>
                  <a:srgbClr val="FF99FF"/>
                </a:solidFill>
                <a:latin typeface="Comic Sans MS" pitchFamily="66" charset="0"/>
              </a:rPr>
              <a:t>del cuello del </a:t>
            </a:r>
            <a:r>
              <a:rPr lang="es-ES" b="1" dirty="0" smtClean="0">
                <a:solidFill>
                  <a:srgbClr val="FF99FF"/>
                </a:solidFill>
                <a:latin typeface="Comic Sans MS" pitchFamily="66" charset="0"/>
              </a:rPr>
              <a:t>páncreas </a:t>
            </a:r>
            <a:r>
              <a:rPr lang="es-ES" b="1" dirty="0" smtClean="0">
                <a:latin typeface="Comic Sans MS" pitchFamily="66" charset="0"/>
              </a:rPr>
              <a:t>por la unión de las venas </a:t>
            </a:r>
            <a:r>
              <a:rPr lang="es-ES" b="1" dirty="0" smtClean="0">
                <a:solidFill>
                  <a:srgbClr val="FFFF00"/>
                </a:solidFill>
                <a:latin typeface="Comic Sans MS" pitchFamily="66" charset="0"/>
              </a:rPr>
              <a:t>esplénica</a:t>
            </a:r>
            <a:r>
              <a:rPr lang="es-ES" b="1" dirty="0" smtClean="0">
                <a:solidFill>
                  <a:srgbClr val="FF99FF"/>
                </a:solidFill>
                <a:latin typeface="Comic Sans MS" pitchFamily="66" charset="0"/>
              </a:rPr>
              <a:t> </a:t>
            </a:r>
            <a:r>
              <a:rPr lang="es-ES" b="1" dirty="0" smtClean="0">
                <a:latin typeface="Comic Sans MS" pitchFamily="66" charset="0"/>
              </a:rPr>
              <a:t>y </a:t>
            </a:r>
            <a:r>
              <a:rPr lang="es-ES" b="1" dirty="0" smtClean="0">
                <a:solidFill>
                  <a:srgbClr val="FFFF00"/>
                </a:solidFill>
                <a:latin typeface="Comic Sans MS" pitchFamily="66" charset="0"/>
              </a:rPr>
              <a:t>mesentérica superior</a:t>
            </a:r>
            <a:endParaRPr lang="es-ES" b="1" dirty="0">
              <a:solidFill>
                <a:srgbClr val="FFFF00"/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261631" y="2708920"/>
            <a:ext cx="14093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 smtClean="0">
                <a:latin typeface="Comic Sans MS" pitchFamily="66" charset="0"/>
              </a:rPr>
              <a:t>Trayecto:</a:t>
            </a:r>
            <a:endParaRPr lang="es-ES" sz="2000" b="1" dirty="0"/>
          </a:p>
        </p:txBody>
      </p:sp>
      <p:sp>
        <p:nvSpPr>
          <p:cNvPr id="13" name="12 Rectángulo"/>
          <p:cNvSpPr/>
          <p:nvPr/>
        </p:nvSpPr>
        <p:spPr>
          <a:xfrm>
            <a:off x="235417" y="3269800"/>
            <a:ext cx="419256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itchFamily="2" charset="2"/>
              <a:buChar char="§"/>
            </a:pPr>
            <a:r>
              <a:rPr lang="es-ES" b="1" dirty="0" smtClean="0">
                <a:latin typeface="Comic Sans MS" pitchFamily="66" charset="0"/>
              </a:rPr>
              <a:t>Es </a:t>
            </a:r>
            <a:r>
              <a:rPr lang="es-ES" b="1" dirty="0">
                <a:latin typeface="Comic Sans MS" pitchFamily="66" charset="0"/>
              </a:rPr>
              <a:t>oblicua arriba y a la derecha</a:t>
            </a:r>
            <a:endParaRPr lang="es-PY" b="1" dirty="0">
              <a:latin typeface="Comic Sans MS" pitchFamily="66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es-ES" b="1" dirty="0" smtClean="0">
                <a:latin typeface="Comic Sans MS" pitchFamily="66" charset="0"/>
              </a:rPr>
              <a:t>Es </a:t>
            </a:r>
            <a:r>
              <a:rPr lang="es-ES" b="1" dirty="0">
                <a:latin typeface="Comic Sans MS" pitchFamily="66" charset="0"/>
              </a:rPr>
              <a:t>primero </a:t>
            </a:r>
            <a:r>
              <a:rPr lang="es-ES" b="1" dirty="0" smtClean="0">
                <a:latin typeface="Comic Sans MS" pitchFamily="66" charset="0"/>
              </a:rPr>
              <a:t>retropancreática</a:t>
            </a:r>
          </a:p>
          <a:p>
            <a:pPr marL="342900" lvl="0" indent="-342900">
              <a:buFont typeface="Wingdings" pitchFamily="2" charset="2"/>
              <a:buChar char="§"/>
            </a:pPr>
            <a:r>
              <a:rPr lang="es-ES" b="1" dirty="0" smtClean="0">
                <a:latin typeface="Comic Sans MS" pitchFamily="66" charset="0"/>
              </a:rPr>
              <a:t>Luego </a:t>
            </a:r>
            <a:r>
              <a:rPr lang="es-ES" b="1" dirty="0">
                <a:latin typeface="Comic Sans MS" pitchFamily="66" charset="0"/>
              </a:rPr>
              <a:t>penetra en el epiplón menor donde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forma parte de la raíz </a:t>
            </a:r>
            <a:r>
              <a:rPr lang="es-ES" b="1" dirty="0" smtClean="0">
                <a:solidFill>
                  <a:srgbClr val="FFFF00"/>
                </a:solidFill>
                <a:latin typeface="Comic Sans MS" pitchFamily="66" charset="0"/>
              </a:rPr>
              <a:t>hepática</a:t>
            </a:r>
          </a:p>
        </p:txBody>
      </p:sp>
      <p:sp>
        <p:nvSpPr>
          <p:cNvPr id="14" name="13 Rectángulo"/>
          <p:cNvSpPr/>
          <p:nvPr/>
        </p:nvSpPr>
        <p:spPr>
          <a:xfrm>
            <a:off x="244494" y="5492591"/>
            <a:ext cx="39501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ES" b="1" dirty="0" smtClean="0">
                <a:latin typeface="Comic Sans MS" pitchFamily="66" charset="0"/>
              </a:rPr>
              <a:t>En </a:t>
            </a:r>
            <a:r>
              <a:rPr lang="es-ES" b="1" dirty="0">
                <a:latin typeface="Comic Sans MS" pitchFamily="66" charset="0"/>
              </a:rPr>
              <a:t>el porta </a:t>
            </a:r>
            <a:r>
              <a:rPr lang="es-ES" b="1" dirty="0" smtClean="0">
                <a:latin typeface="Comic Sans MS" pitchFamily="66" charset="0"/>
              </a:rPr>
              <a:t>hepático dando </a:t>
            </a:r>
            <a:r>
              <a:rPr lang="es-ES" b="1" dirty="0" smtClean="0">
                <a:solidFill>
                  <a:srgbClr val="FFFF00"/>
                </a:solidFill>
                <a:latin typeface="Comic Sans MS" pitchFamily="66" charset="0"/>
              </a:rPr>
              <a:t>2 RT </a:t>
            </a:r>
            <a:endParaRPr lang="es-ES" b="1" dirty="0">
              <a:solidFill>
                <a:srgbClr val="FFFF00"/>
              </a:solidFill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315925" y="5046855"/>
            <a:ext cx="17604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 smtClean="0">
                <a:latin typeface="Comic Sans MS" pitchFamily="66" charset="0"/>
              </a:rPr>
              <a:t>Terminación:</a:t>
            </a:r>
            <a:endParaRPr lang="es-ES" sz="2000" b="1" dirty="0"/>
          </a:p>
        </p:txBody>
      </p:sp>
      <p:sp>
        <p:nvSpPr>
          <p:cNvPr id="16" name="15 Rectángulo"/>
          <p:cNvSpPr/>
          <p:nvPr/>
        </p:nvSpPr>
        <p:spPr>
          <a:xfrm>
            <a:off x="6359709" y="2472792"/>
            <a:ext cx="40267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 smtClean="0">
                <a:solidFill>
                  <a:srgbClr val="FFFF00"/>
                </a:solidFill>
                <a:latin typeface="Comic Sans MS" pitchFamily="66" charset="0"/>
              </a:rPr>
              <a:t>VP</a:t>
            </a:r>
            <a:endParaRPr lang="es-ES" sz="1400" dirty="0"/>
          </a:p>
        </p:txBody>
      </p:sp>
      <p:sp>
        <p:nvSpPr>
          <p:cNvPr id="17" name="16 Rectángulo"/>
          <p:cNvSpPr/>
          <p:nvPr/>
        </p:nvSpPr>
        <p:spPr>
          <a:xfrm>
            <a:off x="7686576" y="3019471"/>
            <a:ext cx="41870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 smtClean="0">
                <a:solidFill>
                  <a:srgbClr val="FFFF00"/>
                </a:solidFill>
                <a:latin typeface="Comic Sans MS" pitchFamily="66" charset="0"/>
              </a:rPr>
              <a:t>VE</a:t>
            </a:r>
            <a:endParaRPr lang="es-ES" sz="1400" dirty="0"/>
          </a:p>
        </p:txBody>
      </p:sp>
      <p:sp>
        <p:nvSpPr>
          <p:cNvPr id="18" name="17 Rectángulo"/>
          <p:cNvSpPr/>
          <p:nvPr/>
        </p:nvSpPr>
        <p:spPr>
          <a:xfrm>
            <a:off x="6729206" y="3510671"/>
            <a:ext cx="59022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 smtClean="0">
                <a:solidFill>
                  <a:srgbClr val="FFFF00"/>
                </a:solidFill>
                <a:latin typeface="Comic Sans MS" pitchFamily="66" charset="0"/>
              </a:rPr>
              <a:t>VMS</a:t>
            </a:r>
            <a:endParaRPr lang="es-ES" sz="1400" dirty="0"/>
          </a:p>
        </p:txBody>
      </p:sp>
      <p:sp>
        <p:nvSpPr>
          <p:cNvPr id="19" name="18 Rectángulo"/>
          <p:cNvSpPr/>
          <p:nvPr/>
        </p:nvSpPr>
        <p:spPr>
          <a:xfrm>
            <a:off x="7610415" y="3818447"/>
            <a:ext cx="5629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 smtClean="0">
                <a:solidFill>
                  <a:srgbClr val="FFFF00"/>
                </a:solidFill>
                <a:latin typeface="Comic Sans MS" pitchFamily="66" charset="0"/>
              </a:rPr>
              <a:t>VMI</a:t>
            </a:r>
            <a:endParaRPr lang="es-ES" sz="1400" dirty="0"/>
          </a:p>
        </p:txBody>
      </p:sp>
      <p:sp>
        <p:nvSpPr>
          <p:cNvPr id="20" name="19 Rectángulo"/>
          <p:cNvSpPr/>
          <p:nvPr/>
        </p:nvSpPr>
        <p:spPr>
          <a:xfrm>
            <a:off x="7547114" y="2472791"/>
            <a:ext cx="5581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 smtClean="0">
                <a:solidFill>
                  <a:srgbClr val="FFFF00"/>
                </a:solidFill>
                <a:latin typeface="Comic Sans MS" pitchFamily="66" charset="0"/>
              </a:rPr>
              <a:t>VGD</a:t>
            </a:r>
            <a:endParaRPr lang="es-ES" sz="1400" dirty="0"/>
          </a:p>
        </p:txBody>
      </p:sp>
      <p:sp>
        <p:nvSpPr>
          <p:cNvPr id="21" name="20 Rectángulo"/>
          <p:cNvSpPr/>
          <p:nvPr/>
        </p:nvSpPr>
        <p:spPr>
          <a:xfrm>
            <a:off x="7285523" y="1878797"/>
            <a:ext cx="52610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 smtClean="0">
                <a:solidFill>
                  <a:srgbClr val="FFFF00"/>
                </a:solidFill>
                <a:latin typeface="Comic Sans MS" pitchFamily="66" charset="0"/>
              </a:rPr>
              <a:t>VGI</a:t>
            </a:r>
            <a:endParaRPr lang="es-ES" sz="1400" dirty="0"/>
          </a:p>
        </p:txBody>
      </p:sp>
      <p:sp>
        <p:nvSpPr>
          <p:cNvPr id="22" name="21 Rectángulo"/>
          <p:cNvSpPr/>
          <p:nvPr/>
        </p:nvSpPr>
        <p:spPr>
          <a:xfrm>
            <a:off x="5378671" y="5561863"/>
            <a:ext cx="236475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buNone/>
            </a:pPr>
            <a:r>
              <a:rPr lang="es-ES" b="1" dirty="0">
                <a:latin typeface="Comic Sans MS" pitchFamily="66" charset="0"/>
              </a:rPr>
              <a:t>3 segmentos</a:t>
            </a:r>
            <a:r>
              <a:rPr lang="es-ES" b="1" dirty="0" smtClean="0">
                <a:latin typeface="Comic Sans MS" pitchFamily="66" charset="0"/>
              </a:rPr>
              <a:t>:</a:t>
            </a:r>
          </a:p>
          <a:p>
            <a:pPr marL="285750" lvl="0" indent="-285750">
              <a:buFont typeface="Wingdings" pitchFamily="2" charset="2"/>
              <a:buChar char="§"/>
            </a:pPr>
            <a:r>
              <a:rPr lang="es-ES" b="1" dirty="0" smtClean="0">
                <a:latin typeface="Comic Sans MS" pitchFamily="66" charset="0"/>
              </a:rPr>
              <a:t>Retropancreático</a:t>
            </a:r>
          </a:p>
          <a:p>
            <a:pPr marL="285750" lvl="0" indent="-285750">
              <a:buFont typeface="Wingdings" pitchFamily="2" charset="2"/>
              <a:buChar char="§"/>
            </a:pPr>
            <a:r>
              <a:rPr lang="es-ES" b="1" dirty="0" smtClean="0">
                <a:latin typeface="Comic Sans MS" pitchFamily="66" charset="0"/>
              </a:rPr>
              <a:t>Radicular</a:t>
            </a:r>
          </a:p>
          <a:p>
            <a:pPr marL="285750" lvl="0" indent="-285750">
              <a:buFont typeface="Wingdings" pitchFamily="2" charset="2"/>
              <a:buChar char="§"/>
            </a:pPr>
            <a:r>
              <a:rPr lang="es-ES" b="1" dirty="0" smtClean="0">
                <a:latin typeface="Comic Sans MS" pitchFamily="66" charset="0"/>
              </a:rPr>
              <a:t>Portal (hiliar)</a:t>
            </a:r>
            <a:endParaRPr lang="es-ES" b="1" dirty="0">
              <a:latin typeface="Comic Sans MS" pitchFamily="66" charset="0"/>
            </a:endParaRPr>
          </a:p>
        </p:txBody>
      </p:sp>
      <p:sp>
        <p:nvSpPr>
          <p:cNvPr id="23" name="22 Rectángulo"/>
          <p:cNvSpPr/>
          <p:nvPr/>
        </p:nvSpPr>
        <p:spPr>
          <a:xfrm>
            <a:off x="261631" y="5931196"/>
            <a:ext cx="31117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s-ES" sz="2000" b="1" dirty="0" smtClean="0">
                <a:solidFill>
                  <a:srgbClr val="FF99FF"/>
                </a:solidFill>
                <a:latin typeface="Comic Sans MS" pitchFamily="66" charset="0"/>
              </a:rPr>
              <a:t>Vena porta derecha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s-ES" sz="2000" b="1" dirty="0" smtClean="0">
                <a:solidFill>
                  <a:srgbClr val="FF99FF"/>
                </a:solidFill>
                <a:latin typeface="Comic Sans MS" pitchFamily="66" charset="0"/>
              </a:rPr>
              <a:t>Vena porta izquierda</a:t>
            </a:r>
            <a:endParaRPr lang="es-ES" sz="2000" b="1" dirty="0">
              <a:solidFill>
                <a:srgbClr val="FF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6616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9776" t="26666" r="22853" b="22510"/>
          <a:stretch>
            <a:fillRect/>
          </a:stretch>
        </p:blipFill>
        <p:spPr bwMode="auto">
          <a:xfrm>
            <a:off x="467544" y="260648"/>
            <a:ext cx="8064896" cy="6257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260CB-A08E-4B04-A460-5B23DFC6EDE6}" type="slidenum">
              <a:rPr lang="es-PY" smtClean="0"/>
              <a:pPr/>
              <a:t>35</a:t>
            </a:fld>
            <a:endParaRPr lang="es-PY"/>
          </a:p>
        </p:txBody>
      </p:sp>
      <p:sp>
        <p:nvSpPr>
          <p:cNvPr id="6" name="5 Rectángulo"/>
          <p:cNvSpPr/>
          <p:nvPr/>
        </p:nvSpPr>
        <p:spPr>
          <a:xfrm>
            <a:off x="467544" y="5085184"/>
            <a:ext cx="2808312" cy="830997"/>
          </a:xfrm>
          <a:prstGeom prst="rect">
            <a:avLst/>
          </a:prstGeom>
          <a:solidFill>
            <a:schemeClr val="tx1"/>
          </a:solidFill>
          <a:ln>
            <a:solidFill>
              <a:srgbClr val="00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  <a:latin typeface="Comic Sans MS" pitchFamily="66" charset="0"/>
              </a:rPr>
              <a:t>Vena mesentérica superior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5508104" y="4941168"/>
            <a:ext cx="2732258" cy="461665"/>
          </a:xfrm>
          <a:prstGeom prst="rect">
            <a:avLst/>
          </a:prstGeom>
          <a:solidFill>
            <a:schemeClr val="tx1"/>
          </a:solidFill>
          <a:ln>
            <a:solidFill>
              <a:srgbClr val="00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  <a:latin typeface="Comic Sans MS" pitchFamily="66" charset="0"/>
              </a:rPr>
              <a:t>Vena esplénica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467544" y="692696"/>
            <a:ext cx="2732258" cy="830997"/>
          </a:xfrm>
          <a:prstGeom prst="rect">
            <a:avLst/>
          </a:prstGeom>
          <a:solidFill>
            <a:schemeClr val="tx1"/>
          </a:solidFill>
          <a:ln>
            <a:solidFill>
              <a:srgbClr val="00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  <a:latin typeface="Comic Sans MS" pitchFamily="66" charset="0"/>
              </a:rPr>
              <a:t>Vena porta hepática</a:t>
            </a:r>
            <a:endParaRPr lang="es-ES" sz="2400" dirty="0">
              <a:solidFill>
                <a:schemeClr val="bg1"/>
              </a:solidFill>
            </a:endParaRPr>
          </a:p>
        </p:txBody>
      </p:sp>
      <p:cxnSp>
        <p:nvCxnSpPr>
          <p:cNvPr id="10" name="9 Conector recto de flecha"/>
          <p:cNvCxnSpPr/>
          <p:nvPr/>
        </p:nvCxnSpPr>
        <p:spPr>
          <a:xfrm rot="16200000" flipH="1">
            <a:off x="2159732" y="1736812"/>
            <a:ext cx="1152128" cy="936104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10 Conector recto de flecha"/>
          <p:cNvCxnSpPr/>
          <p:nvPr/>
        </p:nvCxnSpPr>
        <p:spPr>
          <a:xfrm flipV="1">
            <a:off x="2771800" y="4293096"/>
            <a:ext cx="936104" cy="720080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/>
          <p:nvPr/>
        </p:nvCxnSpPr>
        <p:spPr>
          <a:xfrm rot="10800000">
            <a:off x="4860032" y="3645024"/>
            <a:ext cx="1656184" cy="1224136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29776" t="26666" r="22853" b="22510"/>
          <a:stretch>
            <a:fillRect/>
          </a:stretch>
        </p:blipFill>
        <p:spPr bwMode="auto">
          <a:xfrm>
            <a:off x="1391281" y="404664"/>
            <a:ext cx="7513565" cy="5830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260CB-A08E-4B04-A460-5B23DFC6EDE6}" type="slidenum">
              <a:rPr lang="es-PY" smtClean="0"/>
              <a:pPr/>
              <a:t>36</a:t>
            </a:fld>
            <a:endParaRPr lang="es-PY"/>
          </a:p>
        </p:txBody>
      </p:sp>
      <p:sp>
        <p:nvSpPr>
          <p:cNvPr id="6" name="5 Rectángulo"/>
          <p:cNvSpPr/>
          <p:nvPr/>
        </p:nvSpPr>
        <p:spPr>
          <a:xfrm>
            <a:off x="295017" y="5013176"/>
            <a:ext cx="3744416" cy="830997"/>
          </a:xfrm>
          <a:prstGeom prst="rect">
            <a:avLst/>
          </a:prstGeom>
          <a:solidFill>
            <a:schemeClr val="tx1"/>
          </a:solidFill>
          <a:ln>
            <a:solidFill>
              <a:srgbClr val="00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  <a:latin typeface="Comic Sans MS" pitchFamily="66" charset="0"/>
              </a:rPr>
              <a:t>Vena pancreatoduodenal superior posterior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5696227" y="688675"/>
            <a:ext cx="2732258" cy="830997"/>
          </a:xfrm>
          <a:prstGeom prst="rect">
            <a:avLst/>
          </a:prstGeom>
          <a:solidFill>
            <a:schemeClr val="tx1"/>
          </a:solidFill>
          <a:ln>
            <a:solidFill>
              <a:srgbClr val="00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  <a:latin typeface="Comic Sans MS" pitchFamily="66" charset="0"/>
              </a:rPr>
              <a:t>Vena gástrica izquierda</a:t>
            </a:r>
            <a:endParaRPr lang="es-ES" sz="2400" dirty="0">
              <a:solidFill>
                <a:schemeClr val="bg1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5962212" y="5099604"/>
            <a:ext cx="2732258" cy="830997"/>
          </a:xfrm>
          <a:prstGeom prst="rect">
            <a:avLst/>
          </a:prstGeom>
          <a:solidFill>
            <a:schemeClr val="tx1"/>
          </a:solidFill>
          <a:ln>
            <a:solidFill>
              <a:srgbClr val="00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2400" b="1" dirty="0" smtClean="0">
                <a:solidFill>
                  <a:schemeClr val="bg1"/>
                </a:solidFill>
                <a:latin typeface="Comic Sans MS" pitchFamily="66" charset="0"/>
              </a:rPr>
              <a:t>Vena gástrica derecha</a:t>
            </a:r>
            <a:endParaRPr lang="es-ES" sz="2400" dirty="0">
              <a:solidFill>
                <a:schemeClr val="bg1"/>
              </a:solidFill>
            </a:endParaRPr>
          </a:p>
        </p:txBody>
      </p:sp>
      <p:cxnSp>
        <p:nvCxnSpPr>
          <p:cNvPr id="10" name="9 Conector recto de flecha"/>
          <p:cNvCxnSpPr/>
          <p:nvPr/>
        </p:nvCxnSpPr>
        <p:spPr>
          <a:xfrm flipH="1" flipV="1">
            <a:off x="4896036" y="3355357"/>
            <a:ext cx="1908212" cy="1744247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10 Conector recto de flecha"/>
          <p:cNvCxnSpPr/>
          <p:nvPr/>
        </p:nvCxnSpPr>
        <p:spPr>
          <a:xfrm flipV="1">
            <a:off x="2771800" y="3355357"/>
            <a:ext cx="1152128" cy="1657819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/>
          <p:nvPr/>
        </p:nvCxnSpPr>
        <p:spPr>
          <a:xfrm flipH="1">
            <a:off x="4896036" y="1536334"/>
            <a:ext cx="1548172" cy="792089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12 Rectángulo"/>
          <p:cNvSpPr/>
          <p:nvPr/>
        </p:nvSpPr>
        <p:spPr>
          <a:xfrm>
            <a:off x="295017" y="252296"/>
            <a:ext cx="2908831" cy="187743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/>
            <a:r>
              <a:rPr lang="es-ES" b="1" dirty="0" smtClean="0">
                <a:solidFill>
                  <a:schemeClr val="bg1"/>
                </a:solidFill>
                <a:latin typeface="Comic Sans MS" pitchFamily="66" charset="0"/>
              </a:rPr>
              <a:t>AFLUENTES:</a:t>
            </a:r>
            <a:r>
              <a:rPr lang="es-ES" sz="1600" b="1" dirty="0" smtClean="0">
                <a:latin typeface="Comic Sans MS" pitchFamily="66" charset="0"/>
              </a:rPr>
              <a:t> </a:t>
            </a:r>
            <a:r>
              <a:rPr lang="es-ES" b="1" dirty="0" smtClean="0">
                <a:solidFill>
                  <a:srgbClr val="FF0000"/>
                </a:solidFill>
                <a:latin typeface="Comic Sans MS" pitchFamily="66" charset="0"/>
              </a:rPr>
              <a:t>2G y 3P</a:t>
            </a:r>
          </a:p>
          <a:p>
            <a:pPr marL="285750" lvl="0" indent="-285750">
              <a:buFont typeface="Wingdings" pitchFamily="2" charset="2"/>
              <a:buChar char="§"/>
            </a:pPr>
            <a:r>
              <a:rPr lang="es-ES" sz="1600" b="1" dirty="0" smtClean="0">
                <a:solidFill>
                  <a:schemeClr val="bg1"/>
                </a:solidFill>
                <a:latin typeface="Comic Sans MS" pitchFamily="66" charset="0"/>
              </a:rPr>
              <a:t>Vena </a:t>
            </a:r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gástrica izquierda</a:t>
            </a:r>
          </a:p>
          <a:p>
            <a:pPr marL="285750" lvl="0" indent="-285750">
              <a:buFont typeface="Wingdings" pitchFamily="2" charset="2"/>
              <a:buChar char="§"/>
            </a:pPr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Vena gástrica derecha</a:t>
            </a:r>
          </a:p>
          <a:p>
            <a:pPr marL="285750" lvl="0" indent="-285750">
              <a:buFont typeface="Wingdings" pitchFamily="2" charset="2"/>
              <a:buChar char="§"/>
            </a:pPr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Vena pancreatoduodenal superior posterior</a:t>
            </a:r>
          </a:p>
          <a:p>
            <a:pPr marL="285750" lvl="0" indent="-285750">
              <a:buFont typeface="Wingdings" pitchFamily="2" charset="2"/>
              <a:buChar char="§"/>
            </a:pPr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Vena prepilórica</a:t>
            </a:r>
          </a:p>
          <a:p>
            <a:pPr marL="285750" lvl="0" indent="-285750">
              <a:buFont typeface="Wingdings" pitchFamily="2" charset="2"/>
              <a:buChar char="§"/>
            </a:pPr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Venas paraumbilicales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260CB-A08E-4B04-A460-5B23DFC6EDE6}" type="slidenum">
              <a:rPr lang="es-PY" smtClean="0"/>
              <a:pPr/>
              <a:t>37</a:t>
            </a:fld>
            <a:endParaRPr lang="es-PY"/>
          </a:p>
        </p:txBody>
      </p:sp>
      <p:sp>
        <p:nvSpPr>
          <p:cNvPr id="7" name="6 Rectángulo"/>
          <p:cNvSpPr/>
          <p:nvPr/>
        </p:nvSpPr>
        <p:spPr>
          <a:xfrm>
            <a:off x="755576" y="332656"/>
            <a:ext cx="6912768" cy="707886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s-ES" sz="2000" b="1" dirty="0" smtClean="0">
                <a:solidFill>
                  <a:srgbClr val="FFFF00"/>
                </a:solidFill>
                <a:latin typeface="Comic Sans MS" pitchFamily="66" charset="0"/>
              </a:rPr>
              <a:t>Cada rama de la vena porta está acompañada de una arteria y de un conducto biliar.</a:t>
            </a:r>
            <a:endParaRPr lang="es-PY" sz="2000" b="1" dirty="0" smtClean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9612" y="1340768"/>
            <a:ext cx="6588732" cy="4690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260CB-A08E-4B04-A460-5B23DFC6EDE6}" type="slidenum">
              <a:rPr lang="es-PY" smtClean="0"/>
              <a:pPr/>
              <a:t>38</a:t>
            </a:fld>
            <a:endParaRPr lang="es-PY"/>
          </a:p>
        </p:txBody>
      </p:sp>
      <p:sp>
        <p:nvSpPr>
          <p:cNvPr id="6" name="5 Rectángulo"/>
          <p:cNvSpPr/>
          <p:nvPr/>
        </p:nvSpPr>
        <p:spPr>
          <a:xfrm>
            <a:off x="539552" y="404664"/>
            <a:ext cx="65758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 smtClean="0">
                <a:solidFill>
                  <a:srgbClr val="00FFFF"/>
                </a:solidFill>
                <a:latin typeface="Comic Sans MS" pitchFamily="66" charset="0"/>
              </a:rPr>
              <a:t>VENAS HEPÁTICAS (SUPRAHEPÁTICAS):</a:t>
            </a:r>
            <a:endParaRPr lang="es-ES" sz="2400" dirty="0">
              <a:solidFill>
                <a:srgbClr val="00FFFF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27471" y="1457572"/>
            <a:ext cx="4942976" cy="3518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8 Rectángulo"/>
          <p:cNvSpPr/>
          <p:nvPr/>
        </p:nvSpPr>
        <p:spPr>
          <a:xfrm>
            <a:off x="179512" y="1628800"/>
            <a:ext cx="324036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itchFamily="2" charset="2"/>
              <a:buChar char="§"/>
            </a:pPr>
            <a:r>
              <a:rPr lang="es-ES" sz="2000" b="1" dirty="0" smtClean="0">
                <a:latin typeface="Comic Sans MS" pitchFamily="66" charset="0"/>
              </a:rPr>
              <a:t>Son </a:t>
            </a:r>
            <a:r>
              <a:rPr lang="es-ES" sz="2000" b="1" dirty="0">
                <a:latin typeface="Comic Sans MS" pitchFamily="66" charset="0"/>
              </a:rPr>
              <a:t>3: izquierda, intermedia y </a:t>
            </a:r>
            <a:r>
              <a:rPr lang="es-ES" sz="2000" b="1" dirty="0" smtClean="0">
                <a:latin typeface="Comic Sans MS" pitchFamily="66" charset="0"/>
              </a:rPr>
              <a:t>derecha</a:t>
            </a:r>
          </a:p>
          <a:p>
            <a:pPr lvl="0"/>
            <a:endParaRPr lang="es-ES" sz="2000" b="1" dirty="0" smtClean="0">
              <a:latin typeface="Comic Sans MS" pitchFamily="66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es-ES" sz="2000" b="1" dirty="0" smtClean="0">
                <a:latin typeface="Comic Sans MS" pitchFamily="66" charset="0"/>
              </a:rPr>
              <a:t>Van </a:t>
            </a:r>
            <a:r>
              <a:rPr lang="es-ES" sz="2000" b="1" dirty="0">
                <a:latin typeface="Comic Sans MS" pitchFamily="66" charset="0"/>
              </a:rPr>
              <a:t>a la </a:t>
            </a:r>
            <a:r>
              <a:rPr lang="es-ES" sz="2000" b="1" dirty="0" smtClean="0">
                <a:solidFill>
                  <a:srgbClr val="00FFFF"/>
                </a:solidFill>
                <a:latin typeface="Comic Sans MS" pitchFamily="66" charset="0"/>
              </a:rPr>
              <a:t>VCI</a:t>
            </a:r>
          </a:p>
          <a:p>
            <a:pPr lvl="0"/>
            <a:endParaRPr lang="es-ES" sz="2000" b="1" dirty="0" smtClean="0">
              <a:latin typeface="Comic Sans MS" pitchFamily="66" charset="0"/>
            </a:endParaRPr>
          </a:p>
          <a:p>
            <a:pPr marL="342900" lvl="0" indent="-342900">
              <a:buFont typeface="Wingdings" pitchFamily="2" charset="2"/>
              <a:buChar char="§"/>
            </a:pPr>
            <a:r>
              <a:rPr lang="es-ES" sz="2000" b="1" dirty="0" smtClean="0">
                <a:solidFill>
                  <a:srgbClr val="FFFF00"/>
                </a:solidFill>
                <a:latin typeface="Comic Sans MS" pitchFamily="66" charset="0"/>
              </a:rPr>
              <a:t>No </a:t>
            </a: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se encuentran en el porta hepático</a:t>
            </a:r>
            <a:endParaRPr lang="es-PY" sz="20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8653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escanear0020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476672"/>
            <a:ext cx="8821415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260CB-A08E-4B04-A460-5B23DFC6EDE6}" type="slidenum">
              <a:rPr lang="es-PY" smtClean="0"/>
              <a:pPr/>
              <a:t>39</a:t>
            </a:fld>
            <a:endParaRPr lang="es-PY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260CB-A08E-4B04-A460-5B23DFC6EDE6}" type="slidenum">
              <a:rPr lang="es-PY" smtClean="0"/>
              <a:pPr/>
              <a:t>40</a:t>
            </a:fld>
            <a:endParaRPr lang="es-PY"/>
          </a:p>
        </p:txBody>
      </p:sp>
      <p:sp>
        <p:nvSpPr>
          <p:cNvPr id="8" name="7 Rectángulo"/>
          <p:cNvSpPr/>
          <p:nvPr/>
        </p:nvSpPr>
        <p:spPr>
          <a:xfrm>
            <a:off x="1835696" y="1052736"/>
            <a:ext cx="4464496" cy="193899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 algn="ctr">
              <a:buNone/>
            </a:pPr>
            <a:r>
              <a:rPr lang="es-ES" sz="2400" b="1" dirty="0">
                <a:solidFill>
                  <a:schemeClr val="bg1"/>
                </a:solidFill>
                <a:latin typeface="Comic Sans MS" pitchFamily="66" charset="0"/>
              </a:rPr>
              <a:t>El </a:t>
            </a:r>
            <a:r>
              <a:rPr lang="es-ES" sz="2400" b="1" dirty="0">
                <a:solidFill>
                  <a:srgbClr val="FF0000"/>
                </a:solidFill>
                <a:latin typeface="Comic Sans MS" pitchFamily="66" charset="0"/>
              </a:rPr>
              <a:t>ligamento coronario </a:t>
            </a:r>
            <a:r>
              <a:rPr lang="es-ES" sz="2400" b="1" dirty="0">
                <a:solidFill>
                  <a:schemeClr val="bg1"/>
                </a:solidFill>
                <a:latin typeface="Comic Sans MS" pitchFamily="66" charset="0"/>
              </a:rPr>
              <a:t>y </a:t>
            </a:r>
            <a:r>
              <a:rPr lang="es-ES" sz="2400" b="1" dirty="0" smtClean="0">
                <a:solidFill>
                  <a:schemeClr val="bg1"/>
                </a:solidFill>
                <a:latin typeface="Comic Sans MS" pitchFamily="66" charset="0"/>
              </a:rPr>
              <a:t>la </a:t>
            </a:r>
            <a:r>
              <a:rPr lang="es-ES" sz="2400" b="1" dirty="0" smtClean="0">
                <a:solidFill>
                  <a:schemeClr val="bg2"/>
                </a:solidFill>
                <a:latin typeface="Comic Sans MS" pitchFamily="66" charset="0"/>
              </a:rPr>
              <a:t>VCI</a:t>
            </a:r>
            <a:r>
              <a:rPr lang="es-ES" sz="2400" b="1" dirty="0" smtClean="0">
                <a:solidFill>
                  <a:schemeClr val="bg1"/>
                </a:solidFill>
                <a:latin typeface="Comic Sans MS" pitchFamily="66" charset="0"/>
              </a:rPr>
              <a:t> (que recibe a las venas hepáticas) </a:t>
            </a:r>
            <a:r>
              <a:rPr lang="es-ES" sz="2400" b="1" dirty="0">
                <a:solidFill>
                  <a:schemeClr val="bg1"/>
                </a:solidFill>
                <a:latin typeface="Comic Sans MS" pitchFamily="66" charset="0"/>
              </a:rPr>
              <a:t>constituyen los </a:t>
            </a:r>
            <a:r>
              <a:rPr lang="es-ES" sz="2400" b="1" dirty="0">
                <a:solidFill>
                  <a:srgbClr val="00B050"/>
                </a:solidFill>
                <a:latin typeface="Comic Sans MS" pitchFamily="66" charset="0"/>
              </a:rPr>
              <a:t>medios de fijación más importantes </a:t>
            </a:r>
            <a:r>
              <a:rPr lang="es-ES" sz="2400" b="1" dirty="0">
                <a:solidFill>
                  <a:schemeClr val="bg1"/>
                </a:solidFill>
                <a:latin typeface="Comic Sans MS" pitchFamily="66" charset="0"/>
              </a:rPr>
              <a:t>del hígado.</a:t>
            </a:r>
            <a:endParaRPr lang="es-PY" sz="24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260CB-A08E-4B04-A460-5B23DFC6EDE6}" type="slidenum">
              <a:rPr lang="es-PY" smtClean="0"/>
              <a:pPr/>
              <a:t>41</a:t>
            </a:fld>
            <a:endParaRPr lang="es-PY"/>
          </a:p>
        </p:txBody>
      </p:sp>
      <p:sp>
        <p:nvSpPr>
          <p:cNvPr id="6" name="5 Rectángulo"/>
          <p:cNvSpPr/>
          <p:nvPr/>
        </p:nvSpPr>
        <p:spPr>
          <a:xfrm>
            <a:off x="232126" y="260648"/>
            <a:ext cx="4575291" cy="52322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lvl="0"/>
            <a:r>
              <a:rPr lang="es-ES" sz="2800" b="1" dirty="0" smtClean="0">
                <a:solidFill>
                  <a:schemeClr val="bg2"/>
                </a:solidFill>
                <a:latin typeface="Comic Sans MS" pitchFamily="66" charset="0"/>
              </a:rPr>
              <a:t>NERVIOS DEL HÍGADO:</a:t>
            </a:r>
            <a:endParaRPr lang="es-ES" sz="2800" b="1" dirty="0">
              <a:solidFill>
                <a:schemeClr val="bg2"/>
              </a:solidFill>
              <a:latin typeface="Comic Sans MS" pitchFamily="66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4975118" y="260648"/>
            <a:ext cx="3935194" cy="707886"/>
          </a:xfrm>
          <a:prstGeom prst="rect">
            <a:avLst/>
          </a:prstGeom>
          <a:ln>
            <a:solidFill>
              <a:srgbClr val="00FFFF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s-ES" sz="2000" b="1" dirty="0" smtClean="0">
                <a:latin typeface="Comic Sans MS" pitchFamily="66" charset="0"/>
              </a:rPr>
              <a:t>Provienen </a:t>
            </a:r>
            <a:r>
              <a:rPr lang="es-ES" sz="2000" b="1" dirty="0">
                <a:latin typeface="Comic Sans MS" pitchFamily="66" charset="0"/>
              </a:rPr>
              <a:t>de simpático y del parasimpático (</a:t>
            </a:r>
            <a:r>
              <a:rPr lang="es-ES" sz="2000" b="1" dirty="0" smtClean="0">
                <a:latin typeface="Comic Sans MS" pitchFamily="66" charset="0"/>
              </a:rPr>
              <a:t>nervios </a:t>
            </a:r>
            <a:r>
              <a:rPr lang="es-ES" sz="2000" b="1" dirty="0">
                <a:latin typeface="Comic Sans MS" pitchFamily="66" charset="0"/>
              </a:rPr>
              <a:t>vagos)</a:t>
            </a:r>
            <a:endParaRPr lang="es-PY" sz="2000" b="1" dirty="0">
              <a:latin typeface="Comic Sans MS" pitchFamily="66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363541" y="976174"/>
            <a:ext cx="410445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 smtClean="0">
                <a:latin typeface="Comic Sans MS" pitchFamily="66" charset="0"/>
              </a:rPr>
              <a:t>A </a:t>
            </a:r>
            <a:r>
              <a:rPr lang="es-ES" sz="2000" b="1" dirty="0">
                <a:latin typeface="Comic Sans MS" pitchFamily="66" charset="0"/>
              </a:rPr>
              <a:t>partir del </a:t>
            </a:r>
            <a:r>
              <a:rPr lang="es-ES" sz="2000" b="1" dirty="0" smtClean="0">
                <a:solidFill>
                  <a:srgbClr val="FFFF00"/>
                </a:solidFill>
                <a:latin typeface="Comic Sans MS" pitchFamily="66" charset="0"/>
              </a:rPr>
              <a:t>PLEXO CELÍACO </a:t>
            </a:r>
            <a:r>
              <a:rPr lang="es-ES" sz="2000" b="1" dirty="0" smtClean="0">
                <a:latin typeface="Comic Sans MS" pitchFamily="66" charset="0"/>
              </a:rPr>
              <a:t>se </a:t>
            </a:r>
            <a:r>
              <a:rPr lang="es-ES" sz="2000" b="1" dirty="0">
                <a:latin typeface="Comic Sans MS" pitchFamily="66" charset="0"/>
              </a:rPr>
              <a:t>originan </a:t>
            </a:r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2 plexos hepáticos: </a:t>
            </a:r>
            <a:endParaRPr lang="es-ES" sz="2000" b="1" dirty="0">
              <a:solidFill>
                <a:srgbClr val="00FFFF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235416" y="1844824"/>
            <a:ext cx="48406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§"/>
            </a:pPr>
            <a:r>
              <a:rPr lang="es-ES" b="1" dirty="0" smtClean="0">
                <a:solidFill>
                  <a:srgbClr val="FFFF00"/>
                </a:solidFill>
                <a:latin typeface="Comic Sans MS" pitchFamily="66" charset="0"/>
              </a:rPr>
              <a:t>PLEXO ANTERIOR: </a:t>
            </a:r>
            <a:r>
              <a:rPr lang="es-ES" b="1" dirty="0" smtClean="0">
                <a:latin typeface="Comic Sans MS" pitchFamily="66" charset="0"/>
              </a:rPr>
              <a:t>se </a:t>
            </a:r>
            <a:r>
              <a:rPr lang="es-ES" b="1" dirty="0">
                <a:latin typeface="Comic Sans MS" pitchFamily="66" charset="0"/>
              </a:rPr>
              <a:t>sitúa alrededor de la </a:t>
            </a:r>
            <a:r>
              <a:rPr lang="es-ES" b="1" dirty="0">
                <a:solidFill>
                  <a:srgbClr val="FF99FF"/>
                </a:solidFill>
                <a:latin typeface="Comic Sans MS" pitchFamily="66" charset="0"/>
              </a:rPr>
              <a:t>arteria hepática común</a:t>
            </a:r>
            <a:r>
              <a:rPr lang="es-ES" b="1" dirty="0">
                <a:latin typeface="Comic Sans MS" pitchFamily="66" charset="0"/>
              </a:rPr>
              <a:t> y de la </a:t>
            </a:r>
            <a:r>
              <a:rPr lang="es-ES" b="1" dirty="0">
                <a:solidFill>
                  <a:srgbClr val="FF99FF"/>
                </a:solidFill>
                <a:latin typeface="Comic Sans MS" pitchFamily="66" charset="0"/>
              </a:rPr>
              <a:t>arteria hepática propia</a:t>
            </a:r>
            <a:r>
              <a:rPr lang="es-ES" b="1" dirty="0">
                <a:latin typeface="Comic Sans MS" pitchFamily="66" charset="0"/>
              </a:rPr>
              <a:t>, penetra en el hilio y se distribuye por los </a:t>
            </a:r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lóbulos izquierdo y caudado</a:t>
            </a:r>
            <a:r>
              <a:rPr lang="es-ES" b="1" dirty="0" smtClean="0">
                <a:solidFill>
                  <a:srgbClr val="00FFFF"/>
                </a:solidFill>
                <a:latin typeface="Comic Sans MS" pitchFamily="66" charset="0"/>
              </a:rPr>
              <a:t>.</a:t>
            </a:r>
          </a:p>
          <a:p>
            <a:pPr lvl="0"/>
            <a:endParaRPr lang="es-PY" b="1" dirty="0">
              <a:solidFill>
                <a:srgbClr val="00FFFF"/>
              </a:solidFill>
              <a:latin typeface="Comic Sans MS" pitchFamily="66" charset="0"/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es-ES" b="1" dirty="0" smtClean="0">
                <a:solidFill>
                  <a:srgbClr val="FFFF00"/>
                </a:solidFill>
                <a:latin typeface="Comic Sans MS" pitchFamily="66" charset="0"/>
              </a:rPr>
              <a:t>PLEXO POSTERIOR: </a:t>
            </a:r>
            <a:r>
              <a:rPr lang="es-ES" b="1" dirty="0" smtClean="0">
                <a:latin typeface="Comic Sans MS" pitchFamily="66" charset="0"/>
              </a:rPr>
              <a:t>va </a:t>
            </a:r>
            <a:r>
              <a:rPr lang="es-ES" b="1" dirty="0">
                <a:latin typeface="Comic Sans MS" pitchFamily="66" charset="0"/>
              </a:rPr>
              <a:t>con la </a:t>
            </a:r>
            <a:r>
              <a:rPr lang="es-ES" b="1" dirty="0">
                <a:solidFill>
                  <a:srgbClr val="FF99FF"/>
                </a:solidFill>
                <a:latin typeface="Comic Sans MS" pitchFamily="66" charset="0"/>
              </a:rPr>
              <a:t>vena porta</a:t>
            </a:r>
            <a:r>
              <a:rPr lang="es-ES" b="1" dirty="0">
                <a:latin typeface="Comic Sans MS" pitchFamily="66" charset="0"/>
              </a:rPr>
              <a:t> y el </a:t>
            </a:r>
            <a:r>
              <a:rPr lang="es-ES" b="1" dirty="0">
                <a:solidFill>
                  <a:srgbClr val="FF99FF"/>
                </a:solidFill>
                <a:latin typeface="Comic Sans MS" pitchFamily="66" charset="0"/>
              </a:rPr>
              <a:t>colédoco</a:t>
            </a:r>
            <a:r>
              <a:rPr lang="es-ES" b="1" dirty="0">
                <a:latin typeface="Comic Sans MS" pitchFamily="66" charset="0"/>
              </a:rPr>
              <a:t>, da origen al nervio del colédoco, penetra en el hígado y se distribuye por los </a:t>
            </a:r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lóbulos derecho y </a:t>
            </a:r>
            <a:r>
              <a:rPr lang="es-ES" b="1" dirty="0" smtClean="0">
                <a:solidFill>
                  <a:srgbClr val="00FFFF"/>
                </a:solidFill>
                <a:latin typeface="Comic Sans MS" pitchFamily="66" charset="0"/>
              </a:rPr>
              <a:t>cuadrado.</a:t>
            </a:r>
          </a:p>
          <a:p>
            <a:pPr marL="285750" lvl="0" indent="-285750">
              <a:buFont typeface="Wingdings" pitchFamily="2" charset="2"/>
              <a:buChar char="§"/>
            </a:pPr>
            <a:endParaRPr lang="es-PY" b="1" dirty="0">
              <a:solidFill>
                <a:srgbClr val="00FFFF"/>
              </a:solidFill>
              <a:latin typeface="Comic Sans MS" pitchFamily="66" charset="0"/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El </a:t>
            </a:r>
            <a:r>
              <a:rPr lang="es-ES" b="1" dirty="0" smtClean="0">
                <a:solidFill>
                  <a:srgbClr val="FFFF00"/>
                </a:solidFill>
                <a:latin typeface="Comic Sans MS" pitchFamily="66" charset="0"/>
              </a:rPr>
              <a:t>NERVIO VAGO IZQUIERDO </a:t>
            </a:r>
            <a:r>
              <a:rPr lang="es-ES" b="1" dirty="0" smtClean="0">
                <a:latin typeface="Comic Sans MS" pitchFamily="66" charset="0"/>
              </a:rPr>
              <a:t>también </a:t>
            </a:r>
            <a:r>
              <a:rPr lang="es-ES" b="1" dirty="0">
                <a:latin typeface="Comic Sans MS" pitchFamily="66" charset="0"/>
              </a:rPr>
              <a:t>proporciona </a:t>
            </a:r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ramos hepáticos </a:t>
            </a:r>
            <a:r>
              <a:rPr lang="es-ES" b="1" dirty="0">
                <a:latin typeface="Comic Sans MS" pitchFamily="66" charset="0"/>
              </a:rPr>
              <a:t>que llegan por el epiplón menor al porta hepático</a:t>
            </a:r>
            <a:endParaRPr lang="es-PY" b="1" dirty="0">
              <a:latin typeface="Comic Sans MS" pitchFamily="66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62" t="19791" r="28597" b="27368"/>
          <a:stretch/>
        </p:blipFill>
        <p:spPr bwMode="auto">
          <a:xfrm>
            <a:off x="5015943" y="1484784"/>
            <a:ext cx="3993797" cy="4404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0467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260CB-A08E-4B04-A460-5B23DFC6EDE6}" type="slidenum">
              <a:rPr lang="es-PY" smtClean="0"/>
              <a:pPr/>
              <a:t>42</a:t>
            </a:fld>
            <a:endParaRPr lang="es-PY"/>
          </a:p>
        </p:txBody>
      </p:sp>
      <p:sp>
        <p:nvSpPr>
          <p:cNvPr id="7" name="6 Rectángulo"/>
          <p:cNvSpPr/>
          <p:nvPr/>
        </p:nvSpPr>
        <p:spPr>
          <a:xfrm>
            <a:off x="1403648" y="232522"/>
            <a:ext cx="5614037" cy="52322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pPr lvl="0"/>
            <a:r>
              <a:rPr lang="es-ES" sz="2800" b="1" dirty="0" smtClean="0">
                <a:solidFill>
                  <a:schemeClr val="bg2"/>
                </a:solidFill>
                <a:latin typeface="Comic Sans MS" pitchFamily="66" charset="0"/>
              </a:rPr>
              <a:t>SISTEMATIZACIÓN PORTAL:</a:t>
            </a:r>
            <a:endParaRPr lang="es-ES" sz="2800" b="1" dirty="0">
              <a:solidFill>
                <a:schemeClr val="bg2"/>
              </a:solidFill>
              <a:latin typeface="Comic Sans MS" pitchFamily="66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290170" y="980728"/>
            <a:ext cx="8622768" cy="1015663"/>
          </a:xfrm>
          <a:prstGeom prst="rect">
            <a:avLst/>
          </a:prstGeom>
          <a:ln>
            <a:solidFill>
              <a:srgbClr val="00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Comic Sans MS" pitchFamily="66" charset="0"/>
              </a:rPr>
              <a:t>El hígado se divide en </a:t>
            </a:r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8 SEGMENTOS </a:t>
            </a:r>
            <a:r>
              <a:rPr lang="es-ES" sz="2000" b="1" dirty="0" smtClean="0">
                <a:latin typeface="Comic Sans MS" pitchFamily="66" charset="0"/>
              </a:rPr>
              <a:t>distintos </a:t>
            </a:r>
            <a:r>
              <a:rPr lang="es-ES" sz="2000" b="1" dirty="0" smtClean="0">
                <a:solidFill>
                  <a:srgbClr val="FFFF00"/>
                </a:solidFill>
                <a:latin typeface="Comic Sans MS" pitchFamily="66" charset="0"/>
              </a:rPr>
              <a:t>según COUINAUD.</a:t>
            </a:r>
          </a:p>
          <a:p>
            <a:pPr algn="ctr"/>
            <a:r>
              <a:rPr lang="es-ES" sz="2000" b="1" dirty="0" smtClean="0">
                <a:latin typeface="Comic Sans MS" pitchFamily="66" charset="0"/>
              </a:rPr>
              <a:t>Cada segmento recibe una rama de la vena porta, que está acompañada por una arteria y un conducto biliar.</a:t>
            </a:r>
            <a:endParaRPr lang="es-ES" sz="2000" dirty="0"/>
          </a:p>
        </p:txBody>
      </p:sp>
      <p:sp>
        <p:nvSpPr>
          <p:cNvPr id="10" name="9 Rectángulo"/>
          <p:cNvSpPr/>
          <p:nvPr/>
        </p:nvSpPr>
        <p:spPr>
          <a:xfrm>
            <a:off x="290170" y="2517491"/>
            <a:ext cx="35285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Porción hepática izquierda: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341721" y="3350485"/>
            <a:ext cx="3525082" cy="2554545"/>
          </a:xfrm>
          <a:prstGeom prst="rect">
            <a:avLst/>
          </a:prstGeom>
          <a:ln>
            <a:solidFill>
              <a:srgbClr val="FF99FF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Segmento I: </a:t>
            </a:r>
            <a:r>
              <a:rPr lang="es-ES" sz="2000" b="1" dirty="0">
                <a:latin typeface="Comic Sans MS" pitchFamily="66" charset="0"/>
              </a:rPr>
              <a:t>posterior (lóbulo de Spiegel)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Segmento II: </a:t>
            </a:r>
            <a:r>
              <a:rPr lang="es-ES" sz="2000" b="1" dirty="0">
                <a:latin typeface="Comic Sans MS" pitchFamily="66" charset="0"/>
              </a:rPr>
              <a:t>lateral izquierdo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Segmento III: </a:t>
            </a:r>
            <a:r>
              <a:rPr lang="es-ES" sz="2000" b="1" dirty="0">
                <a:latin typeface="Comic Sans MS" pitchFamily="66" charset="0"/>
              </a:rPr>
              <a:t>anterior lateral izquierdo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Segmento IV: </a:t>
            </a:r>
            <a:r>
              <a:rPr lang="es-ES" sz="2000" b="1" dirty="0">
                <a:latin typeface="Comic Sans MS" pitchFamily="66" charset="0"/>
              </a:rPr>
              <a:t>medial izquierdo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4825961" y="2566390"/>
            <a:ext cx="340189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Porción hepática </a:t>
            </a:r>
            <a:r>
              <a:rPr lang="es-ES" sz="2000" b="1" dirty="0" smtClean="0">
                <a:solidFill>
                  <a:srgbClr val="00FFFF"/>
                </a:solidFill>
                <a:latin typeface="Comic Sans MS" pitchFamily="66" charset="0"/>
              </a:rPr>
              <a:t>derecha</a:t>
            </a:r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:</a:t>
            </a:r>
          </a:p>
        </p:txBody>
      </p:sp>
      <p:sp>
        <p:nvSpPr>
          <p:cNvPr id="13" name="12 Rectángulo"/>
          <p:cNvSpPr/>
          <p:nvPr/>
        </p:nvSpPr>
        <p:spPr>
          <a:xfrm>
            <a:off x="4822691" y="3350484"/>
            <a:ext cx="3672408" cy="2554545"/>
          </a:xfrm>
          <a:prstGeom prst="rect">
            <a:avLst/>
          </a:prstGeom>
          <a:ln>
            <a:solidFill>
              <a:srgbClr val="FF99FF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Segmento V: </a:t>
            </a:r>
            <a:r>
              <a:rPr lang="es-ES" sz="2000" b="1" dirty="0">
                <a:latin typeface="Comic Sans MS" pitchFamily="66" charset="0"/>
              </a:rPr>
              <a:t>anterior medial derecho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Segmento VI: </a:t>
            </a:r>
            <a:r>
              <a:rPr lang="es-ES" sz="2000" b="1" dirty="0">
                <a:latin typeface="Comic Sans MS" pitchFamily="66" charset="0"/>
              </a:rPr>
              <a:t>anterior lateral derecho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Segmento VII: </a:t>
            </a:r>
            <a:r>
              <a:rPr lang="es-ES" sz="2000" b="1" dirty="0">
                <a:latin typeface="Comic Sans MS" pitchFamily="66" charset="0"/>
              </a:rPr>
              <a:t>posterior lateral derecho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Segmento VIII: </a:t>
            </a:r>
            <a:r>
              <a:rPr lang="es-ES" sz="2000" b="1" dirty="0">
                <a:latin typeface="Comic Sans MS" pitchFamily="66" charset="0"/>
              </a:rPr>
              <a:t>posterior medial derecho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b="14786"/>
          <a:stretch/>
        </p:blipFill>
        <p:spPr bwMode="auto">
          <a:xfrm>
            <a:off x="395536" y="23161"/>
            <a:ext cx="8090494" cy="5004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260CB-A08E-4B04-A460-5B23DFC6EDE6}" type="slidenum">
              <a:rPr lang="es-PY" smtClean="0"/>
              <a:pPr/>
              <a:t>43</a:t>
            </a:fld>
            <a:endParaRPr lang="es-PY"/>
          </a:p>
        </p:txBody>
      </p:sp>
      <p:sp>
        <p:nvSpPr>
          <p:cNvPr id="7" name="6 Rectángulo"/>
          <p:cNvSpPr/>
          <p:nvPr/>
        </p:nvSpPr>
        <p:spPr>
          <a:xfrm>
            <a:off x="395536" y="5131990"/>
            <a:ext cx="8208912" cy="1077218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A partir de la división de la vena porta se distingue un </a:t>
            </a:r>
            <a:r>
              <a:rPr lang="es-ES" sz="1600" b="1" dirty="0">
                <a:solidFill>
                  <a:srgbClr val="FF0000"/>
                </a:solidFill>
                <a:latin typeface="Comic Sans MS" pitchFamily="66" charset="0"/>
              </a:rPr>
              <a:t>hígado derecho </a:t>
            </a:r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y un </a:t>
            </a:r>
            <a:r>
              <a:rPr lang="es-ES" sz="1600" b="1" dirty="0">
                <a:solidFill>
                  <a:srgbClr val="FF0000"/>
                </a:solidFill>
                <a:latin typeface="Comic Sans MS" pitchFamily="66" charset="0"/>
              </a:rPr>
              <a:t>hígado izquierdo, </a:t>
            </a:r>
            <a:r>
              <a:rPr lang="es-ES" sz="1600" b="1" dirty="0">
                <a:solidFill>
                  <a:schemeClr val="bg2"/>
                </a:solidFill>
                <a:latin typeface="Comic Sans MS" pitchFamily="66" charset="0"/>
              </a:rPr>
              <a:t>separados por la fisura portal </a:t>
            </a:r>
            <a:r>
              <a:rPr lang="es-ES" sz="1600" b="1" dirty="0" smtClean="0">
                <a:solidFill>
                  <a:schemeClr val="bg2"/>
                </a:solidFill>
                <a:latin typeface="Comic Sans MS" pitchFamily="66" charset="0"/>
              </a:rPr>
              <a:t>principal (línea de Cantlie)</a:t>
            </a:r>
            <a:r>
              <a:rPr lang="es-ES" sz="1600" b="1" dirty="0" smtClean="0">
                <a:solidFill>
                  <a:schemeClr val="bg1"/>
                </a:solidFill>
                <a:latin typeface="Comic Sans MS" pitchFamily="66" charset="0"/>
              </a:rPr>
              <a:t>, </a:t>
            </a:r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que se extiende desde el </a:t>
            </a:r>
            <a:r>
              <a:rPr lang="es-ES" sz="1600" b="1" dirty="0">
                <a:solidFill>
                  <a:srgbClr val="006600"/>
                </a:solidFill>
                <a:latin typeface="Comic Sans MS" pitchFamily="66" charset="0"/>
              </a:rPr>
              <a:t>fondo de la vesícula biliar </a:t>
            </a:r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hasta la </a:t>
            </a:r>
            <a:r>
              <a:rPr lang="es-ES" sz="1600" b="1" dirty="0">
                <a:solidFill>
                  <a:srgbClr val="006600"/>
                </a:solidFill>
                <a:latin typeface="Comic Sans MS" pitchFamily="66" charset="0"/>
              </a:rPr>
              <a:t>parte media de la </a:t>
            </a:r>
            <a:r>
              <a:rPr lang="es-ES" sz="1600" b="1" dirty="0" smtClean="0">
                <a:solidFill>
                  <a:srgbClr val="006600"/>
                </a:solidFill>
                <a:latin typeface="Comic Sans MS" pitchFamily="66" charset="0"/>
              </a:rPr>
              <a:t>VCI</a:t>
            </a:r>
            <a:r>
              <a:rPr lang="es-ES" sz="1600" b="1" dirty="0" smtClean="0">
                <a:solidFill>
                  <a:schemeClr val="bg1"/>
                </a:solidFill>
                <a:latin typeface="Comic Sans MS" pitchFamily="66" charset="0"/>
              </a:rPr>
              <a:t>.</a:t>
            </a:r>
          </a:p>
          <a:p>
            <a:pPr algn="ctr">
              <a:buNone/>
            </a:pPr>
            <a:r>
              <a:rPr lang="es-ES" sz="1600" b="1" dirty="0" smtClean="0">
                <a:solidFill>
                  <a:schemeClr val="bg1"/>
                </a:solidFill>
                <a:latin typeface="Comic Sans MS" pitchFamily="66" charset="0"/>
              </a:rPr>
              <a:t>Esta </a:t>
            </a:r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fisura no aparece en la superficie del hígado.</a:t>
            </a:r>
            <a:endParaRPr lang="es-PY" sz="1600" b="1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5890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260CB-A08E-4B04-A460-5B23DFC6EDE6}" type="slidenum">
              <a:rPr lang="es-PY" smtClean="0"/>
              <a:pPr/>
              <a:t>44</a:t>
            </a:fld>
            <a:endParaRPr lang="es-PY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556792"/>
            <a:ext cx="3384376" cy="3342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Rectángulo"/>
          <p:cNvSpPr/>
          <p:nvPr/>
        </p:nvSpPr>
        <p:spPr>
          <a:xfrm>
            <a:off x="4211960" y="1950816"/>
            <a:ext cx="4032448" cy="2554545"/>
          </a:xfrm>
          <a:prstGeom prst="rect">
            <a:avLst/>
          </a:prstGeom>
          <a:ln>
            <a:solidFill>
              <a:srgbClr val="FF99FF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2000" b="1" dirty="0" smtClean="0">
                <a:solidFill>
                  <a:srgbClr val="FFFF00"/>
                </a:solidFill>
                <a:latin typeface="Comic Sans MS" pitchFamily="66" charset="0"/>
              </a:rPr>
              <a:t>El lóbulo caudado de Spiegel es un lóbulo independiente.</a:t>
            </a:r>
            <a:endParaRPr lang="es-ES" sz="2000" b="1" dirty="0">
              <a:solidFill>
                <a:srgbClr val="FFFF00"/>
              </a:solidFill>
              <a:latin typeface="Comic Sans MS" pitchFamily="66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es-ES" sz="2000" b="1" dirty="0">
                <a:latin typeface="Comic Sans MS" pitchFamily="66" charset="0"/>
              </a:rPr>
              <a:t>Recibe sangre </a:t>
            </a:r>
            <a:r>
              <a:rPr lang="es-ES" sz="2000" b="1" dirty="0" smtClean="0">
                <a:latin typeface="Comic Sans MS" pitchFamily="66" charset="0"/>
              </a:rPr>
              <a:t>directamente de las 2 ramas terminales de la vena porta.</a:t>
            </a:r>
            <a:endParaRPr lang="es-ES" sz="2000" b="1" dirty="0">
              <a:latin typeface="Comic Sans MS" pitchFamily="66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es-ES" sz="2000" b="1" dirty="0" smtClean="0">
                <a:latin typeface="Comic Sans MS" pitchFamily="66" charset="0"/>
              </a:rPr>
              <a:t>Su sangre </a:t>
            </a:r>
            <a:r>
              <a:rPr lang="es-ES" sz="2000" b="1" dirty="0">
                <a:latin typeface="Comic Sans MS" pitchFamily="66" charset="0"/>
              </a:rPr>
              <a:t>es drenada directamente a la vena cava </a:t>
            </a:r>
            <a:r>
              <a:rPr lang="es-ES" sz="2000" b="1" dirty="0" smtClean="0">
                <a:latin typeface="Comic Sans MS" pitchFamily="66" charset="0"/>
              </a:rPr>
              <a:t>inferior.</a:t>
            </a:r>
            <a:endParaRPr lang="es-ES" sz="2000" b="1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100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1">
  <a:themeElements>
    <a:clrScheme name="Orbit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Orbi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rbit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bit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25545</TotalTime>
  <Words>1492</Words>
  <Application>Microsoft Office PowerPoint</Application>
  <PresentationFormat>Presentación en pantalla (4:3)</PresentationFormat>
  <Paragraphs>333</Paragraphs>
  <Slides>44</Slides>
  <Notes>6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44</vt:i4>
      </vt:variant>
    </vt:vector>
  </HeadingPairs>
  <TitlesOfParts>
    <vt:vector size="50" baseType="lpstr">
      <vt:lpstr>Arial</vt:lpstr>
      <vt:lpstr>Berlin Sans FB</vt:lpstr>
      <vt:lpstr>Calibri</vt:lpstr>
      <vt:lpstr>Comic Sans MS</vt:lpstr>
      <vt:lpstr>Wingdings</vt:lpstr>
      <vt:lpstr>Tema1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Particular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CFC</dc:title>
  <dc:creator>Pc</dc:creator>
  <cp:lastModifiedBy>Gabi Peralta</cp:lastModifiedBy>
  <cp:revision>89</cp:revision>
  <dcterms:created xsi:type="dcterms:W3CDTF">2009-06-13T07:39:50Z</dcterms:created>
  <dcterms:modified xsi:type="dcterms:W3CDTF">2020-08-10T14:57:45Z</dcterms:modified>
</cp:coreProperties>
</file>